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29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91C0D-FF9A-4FE0-A98F-C7AAE5809B0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AEBADBE-FAAA-4ACD-AB12-1BC8017ED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7B07782-DFC9-43D0-ADBF-C0D9FFD3AF2A}"/>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5" name="Fußzeilenplatzhalter 4">
            <a:extLst>
              <a:ext uri="{FF2B5EF4-FFF2-40B4-BE49-F238E27FC236}">
                <a16:creationId xmlns:a16="http://schemas.microsoft.com/office/drawing/2014/main" id="{9A373C34-1689-41BB-87EE-52E469BE4A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17E819-5848-4499-988D-922DC44B11F0}"/>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67970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ADB32-9643-4625-832A-2E01CA1976D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52692C4-E24F-42CA-8546-8CE1114527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DD18DA-BDF1-4B3C-B932-373CEB7E11EA}"/>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5" name="Fußzeilenplatzhalter 4">
            <a:extLst>
              <a:ext uri="{FF2B5EF4-FFF2-40B4-BE49-F238E27FC236}">
                <a16:creationId xmlns:a16="http://schemas.microsoft.com/office/drawing/2014/main" id="{A632696D-1219-43B3-AE8B-965BA2574D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5E882D-1FE7-4C63-B34E-400F25AEB902}"/>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37189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FD2FB69-6407-4EFE-9521-84E062A6C6C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295B642-2727-423A-8059-F9F9C3BA900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CD4FEA-58BD-41EF-BE8E-4374A9A9DA08}"/>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5" name="Fußzeilenplatzhalter 4">
            <a:extLst>
              <a:ext uri="{FF2B5EF4-FFF2-40B4-BE49-F238E27FC236}">
                <a16:creationId xmlns:a16="http://schemas.microsoft.com/office/drawing/2014/main" id="{7E68388D-5040-498A-9B91-FCB76CFCBE0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53C89B8-330F-44F4-B46D-B1DADD997FD6}"/>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306250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C36C85-BC32-4977-B168-E53281CDC20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27C0109-FEBC-4F16-8C74-C3821D69957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C112FEE-3795-46FB-A439-0B21242236BA}"/>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5" name="Fußzeilenplatzhalter 4">
            <a:extLst>
              <a:ext uri="{FF2B5EF4-FFF2-40B4-BE49-F238E27FC236}">
                <a16:creationId xmlns:a16="http://schemas.microsoft.com/office/drawing/2014/main" id="{74908023-CC14-4438-B8E8-4A0D25DFD5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CC9CD74-D01E-46F3-82B1-8455EAEE49F6}"/>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131562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D8E11-6737-47A5-9518-570405D11B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1291C36-AF59-4C95-BCE1-573B800BD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7820F5D-E042-44B2-B6E3-981418B29351}"/>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5" name="Fußzeilenplatzhalter 4">
            <a:extLst>
              <a:ext uri="{FF2B5EF4-FFF2-40B4-BE49-F238E27FC236}">
                <a16:creationId xmlns:a16="http://schemas.microsoft.com/office/drawing/2014/main" id="{CBF841D6-36EF-4782-9543-471E27A2975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BA4EA1-CE83-4EA7-A5AB-28ADB8CF8F76}"/>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269159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B024B-3C9A-4EAF-B97F-BDE6DEE88A9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541412B-CDD4-43C2-8F0F-8455BA879D3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86A2604-8A15-47F3-A6E9-1887CC73248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DDF2A66-F651-4B6F-AD7D-A1DCD69F306B}"/>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6" name="Fußzeilenplatzhalter 5">
            <a:extLst>
              <a:ext uri="{FF2B5EF4-FFF2-40B4-BE49-F238E27FC236}">
                <a16:creationId xmlns:a16="http://schemas.microsoft.com/office/drawing/2014/main" id="{9B6754BC-3A65-47DA-9EE3-90169EFA0B2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FE331BE-AF15-4C58-9F2C-4E66A1658801}"/>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263179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7ED11-B910-42DA-AA18-06131DB0551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EFE0BAD-9C56-4748-B002-9AF2D82CA5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7B62C84-E58C-4278-AE01-BAD376F5F8D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C28B951-339C-47F6-9154-B99FCE1005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4AC8AF7-1065-478B-81CA-F774EE5FCCC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7F85EE9-D96F-4676-AA3E-7DB620443293}"/>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8" name="Fußzeilenplatzhalter 7">
            <a:extLst>
              <a:ext uri="{FF2B5EF4-FFF2-40B4-BE49-F238E27FC236}">
                <a16:creationId xmlns:a16="http://schemas.microsoft.com/office/drawing/2014/main" id="{EA34C2AF-6325-490B-960B-ED032D3AA50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EEBAC2C-8F27-4D60-B199-6838FA78428D}"/>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343991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A6782-5FA5-4DA7-B323-20301EB4559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0C35D70-0137-4076-AF96-01B392FA4F14}"/>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4" name="Fußzeilenplatzhalter 3">
            <a:extLst>
              <a:ext uri="{FF2B5EF4-FFF2-40B4-BE49-F238E27FC236}">
                <a16:creationId xmlns:a16="http://schemas.microsoft.com/office/drawing/2014/main" id="{5EA324E5-03E6-475F-835A-B713A3BAD1C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F88F3CF-A5A9-4692-B527-50B5628F7497}"/>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2145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FB2B8C-7021-4CE9-8652-DC36011DF882}"/>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3" name="Fußzeilenplatzhalter 2">
            <a:extLst>
              <a:ext uri="{FF2B5EF4-FFF2-40B4-BE49-F238E27FC236}">
                <a16:creationId xmlns:a16="http://schemas.microsoft.com/office/drawing/2014/main" id="{42524CE0-3159-45E5-8989-78A9692BC73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E0CB8F9-4D1D-406D-A912-66FAD4660D55}"/>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102193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13639-7FB1-4EB0-AC88-D94BFA38786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AC8EDF4-A662-4A80-A607-3F3E0B2B56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DFB4AEA-1064-4067-823D-5BD6ED0EE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3FB1799-9EB3-4614-8B6F-CA0F71583047}"/>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6" name="Fußzeilenplatzhalter 5">
            <a:extLst>
              <a:ext uri="{FF2B5EF4-FFF2-40B4-BE49-F238E27FC236}">
                <a16:creationId xmlns:a16="http://schemas.microsoft.com/office/drawing/2014/main" id="{07AB023A-D4CD-4B99-B96A-FFA6638FB86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412ED73-E32B-4BA1-84C2-F17544678A82}"/>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388323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F3B55-D216-4771-BCC2-19FDAA02600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D56D8CC-7886-43D7-BA8D-ED928A4C88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ACEDD8B-02E5-439F-AE8F-B1322EF75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3897593-7BEA-4A82-906C-8DD431475AAB}"/>
              </a:ext>
            </a:extLst>
          </p:cNvPr>
          <p:cNvSpPr>
            <a:spLocks noGrp="1"/>
          </p:cNvSpPr>
          <p:nvPr>
            <p:ph type="dt" sz="half" idx="10"/>
          </p:nvPr>
        </p:nvSpPr>
        <p:spPr/>
        <p:txBody>
          <a:bodyPr/>
          <a:lstStyle/>
          <a:p>
            <a:fld id="{F4C6AE69-0291-4666-9A48-4E70B36AEE5B}" type="datetimeFigureOut">
              <a:rPr lang="de-DE" smtClean="0"/>
              <a:t>22.01.2021</a:t>
            </a:fld>
            <a:endParaRPr lang="de-DE"/>
          </a:p>
        </p:txBody>
      </p:sp>
      <p:sp>
        <p:nvSpPr>
          <p:cNvPr id="6" name="Fußzeilenplatzhalter 5">
            <a:extLst>
              <a:ext uri="{FF2B5EF4-FFF2-40B4-BE49-F238E27FC236}">
                <a16:creationId xmlns:a16="http://schemas.microsoft.com/office/drawing/2014/main" id="{16662E4F-E0ED-4251-A221-CB823C591F4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B0F30F-A4F1-4E86-BD64-21A6E5143C35}"/>
              </a:ext>
            </a:extLst>
          </p:cNvPr>
          <p:cNvSpPr>
            <a:spLocks noGrp="1"/>
          </p:cNvSpPr>
          <p:nvPr>
            <p:ph type="sldNum" sz="quarter" idx="12"/>
          </p:nvPr>
        </p:nvSpPr>
        <p:spPr/>
        <p:txBody>
          <a:bodyPr/>
          <a:lstStyle/>
          <a:p>
            <a:fld id="{3A71D0D9-BA32-4588-B640-AD3127F66CBE}" type="slidenum">
              <a:rPr lang="de-DE" smtClean="0"/>
              <a:t>‹Nr.›</a:t>
            </a:fld>
            <a:endParaRPr lang="de-DE"/>
          </a:p>
        </p:txBody>
      </p:sp>
    </p:spTree>
    <p:extLst>
      <p:ext uri="{BB962C8B-B14F-4D97-AF65-F5344CB8AC3E}">
        <p14:creationId xmlns:p14="http://schemas.microsoft.com/office/powerpoint/2010/main" val="72120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78E6890-4BB8-44A6-9CBC-CB6E96BE1C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E668757-2D05-4810-ADBC-CB6D2C515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D88F1A-CAA5-41E5-B8C8-52F081CC4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6AE69-0291-4666-9A48-4E70B36AEE5B}" type="datetimeFigureOut">
              <a:rPr lang="de-DE" smtClean="0"/>
              <a:t>22.01.2021</a:t>
            </a:fld>
            <a:endParaRPr lang="de-DE"/>
          </a:p>
        </p:txBody>
      </p:sp>
      <p:sp>
        <p:nvSpPr>
          <p:cNvPr id="5" name="Fußzeilenplatzhalter 4">
            <a:extLst>
              <a:ext uri="{FF2B5EF4-FFF2-40B4-BE49-F238E27FC236}">
                <a16:creationId xmlns:a16="http://schemas.microsoft.com/office/drawing/2014/main" id="{ED979FA9-D1DF-40C5-9FBB-53D02E6DE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625A40A-73E5-4F22-8C69-2AC41F820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1D0D9-BA32-4588-B640-AD3127F66CBE}" type="slidenum">
              <a:rPr lang="de-DE" smtClean="0"/>
              <a:t>‹Nr.›</a:t>
            </a:fld>
            <a:endParaRPr lang="de-DE"/>
          </a:p>
        </p:txBody>
      </p:sp>
    </p:spTree>
    <p:extLst>
      <p:ext uri="{BB962C8B-B14F-4D97-AF65-F5344CB8AC3E}">
        <p14:creationId xmlns:p14="http://schemas.microsoft.com/office/powerpoint/2010/main" val="150822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7/06/relationships/model3d" Target="../media/model3d1.glb"/><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F7937-0A23-4386-BBB1-62C4703B4F34}"/>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DC2E2FA1-B883-4F67-BFAB-B863CAA21BF1}"/>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65487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230" name="3D-Modell 229" descr="Anatomie Verdauungstrakt">
                <a:extLst>
                  <a:ext uri="{FF2B5EF4-FFF2-40B4-BE49-F238E27FC236}">
                    <a16:creationId xmlns:a16="http://schemas.microsoft.com/office/drawing/2014/main" id="{243496CE-2A85-434E-ACB7-52E4EC64AC2B}"/>
                  </a:ext>
                </a:extLst>
              </p:cNvPr>
              <p:cNvGraphicFramePr>
                <a:graphicFrameLocks noChangeAspect="1"/>
              </p:cNvGraphicFramePr>
              <p:nvPr/>
            </p:nvGraphicFramePr>
            <p:xfrm>
              <a:off x="4180995" y="-1709838"/>
              <a:ext cx="3588616" cy="9404664"/>
            </p:xfrm>
            <a:graphic>
              <a:graphicData uri="http://schemas.microsoft.com/office/drawing/2017/model3d">
                <am3d:model3d r:embed="rId2">
                  <am3d:spPr>
                    <a:xfrm>
                      <a:off x="0" y="0"/>
                      <a:ext cx="3588616" cy="9404664"/>
                    </a:xfrm>
                    <a:prstGeom prst="rect">
                      <a:avLst/>
                    </a:prstGeom>
                  </am3d:spPr>
                  <am3d:camera>
                    <am3d:pos x="0" y="0" z="55207345"/>
                    <am3d:up dx="0" dy="36000000" dz="0"/>
                    <am3d:lookAt x="0" y="0" z="0"/>
                    <am3d:perspective fov="2700000"/>
                  </am3d:camera>
                  <am3d:trans>
                    <am3d:meterPerModelUnit n="1794289" d="1000000"/>
                    <am3d:preTrans dx="0" dy="0" dz="0"/>
                    <am3d:scale>
                      <am3d:sx n="1000000" d="1000000"/>
                      <am3d:sy n="1000000" d="1000000"/>
                      <am3d:sz n="1000000" d="1000000"/>
                    </am3d:scale>
                    <am3d:rot/>
                    <am3d:postTrans dx="0" dy="0" dz="0"/>
                  </am3d:trans>
                  <am3d:raster rName="Office3DRenderer" rVer="16.0.8326">
                    <am3d:blip r:embed="rId3"/>
                  </am3d:raster>
                  <am3d:objViewport viewportSz="81351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0" name="3D-Modell 229" descr="Anatomie Verdauungstrakt">
                <a:extLst>
                  <a:ext uri="{FF2B5EF4-FFF2-40B4-BE49-F238E27FC236}">
                    <a16:creationId xmlns:a16="http://schemas.microsoft.com/office/drawing/2014/main" id="{243496CE-2A85-434E-ACB7-52E4EC64AC2B}"/>
                  </a:ext>
                </a:extLst>
              </p:cNvPr>
              <p:cNvPicPr>
                <a:picLocks noGrp="1" noRot="1" noChangeAspect="1" noMove="1" noResize="1" noEditPoints="1" noAdjustHandles="1" noChangeArrowheads="1" noChangeShapeType="1" noCrop="1"/>
              </p:cNvPicPr>
              <p:nvPr/>
            </p:nvPicPr>
            <p:blipFill>
              <a:blip r:embed="rId3"/>
              <a:stretch>
                <a:fillRect/>
              </a:stretch>
            </p:blipFill>
            <p:spPr>
              <a:xfrm>
                <a:off x="4180995" y="-1709838"/>
                <a:ext cx="3588616" cy="9404664"/>
              </a:xfrm>
              <a:prstGeom prst="rect">
                <a:avLst/>
              </a:prstGeom>
            </p:spPr>
          </p:pic>
        </mc:Fallback>
      </mc:AlternateContent>
      <p:sp>
        <p:nvSpPr>
          <p:cNvPr id="251" name="lila button">
            <a:extLst>
              <a:ext uri="{FF2B5EF4-FFF2-40B4-BE49-F238E27FC236}">
                <a16:creationId xmlns:a16="http://schemas.microsoft.com/office/drawing/2014/main" id="{106E226E-28F3-4A51-AEE4-062981DAD61E}"/>
              </a:ext>
            </a:extLst>
          </p:cNvPr>
          <p:cNvSpPr/>
          <p:nvPr/>
        </p:nvSpPr>
        <p:spPr>
          <a:xfrm>
            <a:off x="5808040" y="793723"/>
            <a:ext cx="450262" cy="517068"/>
          </a:xfrm>
          <a:prstGeom prst="ellipse">
            <a:avLst/>
          </a:prstGeom>
          <a:solidFill>
            <a:srgbClr val="5B4DB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52" name="türkiser button">
            <a:extLst>
              <a:ext uri="{FF2B5EF4-FFF2-40B4-BE49-F238E27FC236}">
                <a16:creationId xmlns:a16="http://schemas.microsoft.com/office/drawing/2014/main" id="{2C161596-3127-4312-9367-E9D5A164C47E}"/>
              </a:ext>
            </a:extLst>
          </p:cNvPr>
          <p:cNvSpPr/>
          <p:nvPr/>
        </p:nvSpPr>
        <p:spPr>
          <a:xfrm>
            <a:off x="6334885" y="-61677"/>
            <a:ext cx="450262" cy="517068"/>
          </a:xfrm>
          <a:prstGeom prst="ellipse">
            <a:avLst/>
          </a:prstGeom>
          <a:solidFill>
            <a:srgbClr val="42AD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53" name="oranger button">
            <a:extLst>
              <a:ext uri="{FF2B5EF4-FFF2-40B4-BE49-F238E27FC236}">
                <a16:creationId xmlns:a16="http://schemas.microsoft.com/office/drawing/2014/main" id="{1B9437F9-81C2-4615-8B10-2BED6F83A43F}"/>
              </a:ext>
            </a:extLst>
          </p:cNvPr>
          <p:cNvSpPr/>
          <p:nvPr/>
        </p:nvSpPr>
        <p:spPr>
          <a:xfrm>
            <a:off x="5715928" y="5615345"/>
            <a:ext cx="450262" cy="517068"/>
          </a:xfrm>
          <a:prstGeom prst="ellipse">
            <a:avLst/>
          </a:prstGeom>
          <a:solidFill>
            <a:srgbClr val="FF9D4F"/>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4" name="grüner button">
            <a:extLst>
              <a:ext uri="{FF2B5EF4-FFF2-40B4-BE49-F238E27FC236}">
                <a16:creationId xmlns:a16="http://schemas.microsoft.com/office/drawing/2014/main" id="{72EF2D72-B15F-417A-8FF0-03E9460ED407}"/>
              </a:ext>
            </a:extLst>
          </p:cNvPr>
          <p:cNvSpPr/>
          <p:nvPr/>
        </p:nvSpPr>
        <p:spPr>
          <a:xfrm>
            <a:off x="6831199" y="1486221"/>
            <a:ext cx="450262" cy="517068"/>
          </a:xfrm>
          <a:prstGeom prst="ellipse">
            <a:avLst/>
          </a:prstGeom>
          <a:solidFill>
            <a:srgbClr val="81D152"/>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5" name="roter button">
            <a:extLst>
              <a:ext uri="{FF2B5EF4-FFF2-40B4-BE49-F238E27FC236}">
                <a16:creationId xmlns:a16="http://schemas.microsoft.com/office/drawing/2014/main" id="{4B6E574E-34CB-4089-9613-5D0357F968C9}"/>
              </a:ext>
            </a:extLst>
          </p:cNvPr>
          <p:cNvSpPr/>
          <p:nvPr/>
        </p:nvSpPr>
        <p:spPr>
          <a:xfrm>
            <a:off x="6133100" y="3425746"/>
            <a:ext cx="450262" cy="517068"/>
          </a:xfrm>
          <a:prstGeom prst="ellipse">
            <a:avLst/>
          </a:prstGeom>
          <a:solidFill>
            <a:srgbClr val="FF534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56" name="gelber button">
            <a:extLst>
              <a:ext uri="{FF2B5EF4-FFF2-40B4-BE49-F238E27FC236}">
                <a16:creationId xmlns:a16="http://schemas.microsoft.com/office/drawing/2014/main" id="{11E142C2-27A3-4628-AA6D-F3E0350446EF}"/>
              </a:ext>
            </a:extLst>
          </p:cNvPr>
          <p:cNvSpPr/>
          <p:nvPr/>
        </p:nvSpPr>
        <p:spPr>
          <a:xfrm>
            <a:off x="4415337" y="3961660"/>
            <a:ext cx="450262" cy="517068"/>
          </a:xfrm>
          <a:prstGeom prst="ellipse">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p>
        </p:txBody>
      </p:sp>
      <p:grpSp>
        <p:nvGrpSpPr>
          <p:cNvPr id="224" name="Gruppieren 223">
            <a:extLst>
              <a:ext uri="{FF2B5EF4-FFF2-40B4-BE49-F238E27FC236}">
                <a16:creationId xmlns:a16="http://schemas.microsoft.com/office/drawing/2014/main" id="{C57132A6-0F64-4777-9C72-8894CE12F20F}"/>
              </a:ext>
            </a:extLst>
          </p:cNvPr>
          <p:cNvGrpSpPr/>
          <p:nvPr/>
        </p:nvGrpSpPr>
        <p:grpSpPr>
          <a:xfrm>
            <a:off x="174170" y="0"/>
            <a:ext cx="4999121" cy="2312463"/>
            <a:chOff x="174170" y="0"/>
            <a:chExt cx="4999121" cy="2312463"/>
          </a:xfrm>
        </p:grpSpPr>
        <p:grpSp>
          <p:nvGrpSpPr>
            <p:cNvPr id="9" name="Gruppieren 8">
              <a:extLst>
                <a:ext uri="{FF2B5EF4-FFF2-40B4-BE49-F238E27FC236}">
                  <a16:creationId xmlns:a16="http://schemas.microsoft.com/office/drawing/2014/main" id="{732F4572-91E7-4160-8C2B-80A09CAB93E0}"/>
                </a:ext>
              </a:extLst>
            </p:cNvPr>
            <p:cNvGrpSpPr/>
            <p:nvPr/>
          </p:nvGrpSpPr>
          <p:grpSpPr>
            <a:xfrm>
              <a:off x="174170" y="0"/>
              <a:ext cx="4999121" cy="2312463"/>
              <a:chOff x="174170" y="0"/>
              <a:chExt cx="4999121" cy="2312463"/>
            </a:xfrm>
          </p:grpSpPr>
          <p:sp>
            <p:nvSpPr>
              <p:cNvPr id="270" name="Rectangle 269">
                <a:extLst>
                  <a:ext uri="{FF2B5EF4-FFF2-40B4-BE49-F238E27FC236}">
                    <a16:creationId xmlns:a16="http://schemas.microsoft.com/office/drawing/2014/main" id="{E27BE2D2-5E4C-4A34-8040-2DA6280F57E7}"/>
                  </a:ext>
                </a:extLst>
              </p:cNvPr>
              <p:cNvSpPr/>
              <p:nvPr/>
            </p:nvSpPr>
            <p:spPr>
              <a:xfrm>
                <a:off x="813044" y="921308"/>
                <a:ext cx="2535271" cy="1391155"/>
              </a:xfrm>
              <a:prstGeom prst="rect">
                <a:avLst/>
              </a:prstGeom>
              <a:solidFill>
                <a:schemeClr val="tx1">
                  <a:alpha val="43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pieren 7">
                <a:extLst>
                  <a:ext uri="{FF2B5EF4-FFF2-40B4-BE49-F238E27FC236}">
                    <a16:creationId xmlns:a16="http://schemas.microsoft.com/office/drawing/2014/main" id="{CD837A4E-608A-4FF2-861B-D0F5BA00DF2B}"/>
                  </a:ext>
                </a:extLst>
              </p:cNvPr>
              <p:cNvGrpSpPr/>
              <p:nvPr/>
            </p:nvGrpSpPr>
            <p:grpSpPr>
              <a:xfrm>
                <a:off x="174170" y="0"/>
                <a:ext cx="4999121" cy="1968240"/>
                <a:chOff x="174170" y="0"/>
                <a:chExt cx="4999121" cy="1968240"/>
              </a:xfrm>
            </p:grpSpPr>
            <p:sp>
              <p:nvSpPr>
                <p:cNvPr id="18" name="Freeform: Shape 17">
                  <a:extLst>
                    <a:ext uri="{FF2B5EF4-FFF2-40B4-BE49-F238E27FC236}">
                      <a16:creationId xmlns:a16="http://schemas.microsoft.com/office/drawing/2014/main" id="{890B890A-05F3-4037-A2CD-D583B613BEA5}"/>
                    </a:ext>
                  </a:extLst>
                </p:cNvPr>
                <p:cNvSpPr/>
                <p:nvPr/>
              </p:nvSpPr>
              <p:spPr>
                <a:xfrm>
                  <a:off x="174170" y="0"/>
                  <a:ext cx="4999121" cy="1968240"/>
                </a:xfrm>
                <a:custGeom>
                  <a:avLst/>
                  <a:gdLst>
                    <a:gd name="connsiteX0" fmla="*/ 617220 w 3373278"/>
                    <a:gd name="connsiteY0" fmla="*/ 0 h 1234440"/>
                    <a:gd name="connsiteX1" fmla="*/ 3373278 w 3373278"/>
                    <a:gd name="connsiteY1" fmla="*/ 0 h 1234440"/>
                    <a:gd name="connsiteX2" fmla="*/ 3370318 w 3373278"/>
                    <a:gd name="connsiteY2" fmla="*/ 1798 h 1234440"/>
                    <a:gd name="connsiteX3" fmla="*/ 2443489 w 3373278"/>
                    <a:gd name="connsiteY3" fmla="*/ 1127306 h 1234440"/>
                    <a:gd name="connsiteX4" fmla="*/ 2404278 w 3373278"/>
                    <a:gd name="connsiteY4" fmla="*/ 1234440 h 1234440"/>
                    <a:gd name="connsiteX5" fmla="*/ 617220 w 3373278"/>
                    <a:gd name="connsiteY5" fmla="*/ 1234440 h 1234440"/>
                    <a:gd name="connsiteX6" fmla="*/ 0 w 3373278"/>
                    <a:gd name="connsiteY6" fmla="*/ 617220 h 1234440"/>
                    <a:gd name="connsiteX7" fmla="*/ 617220 w 3373278"/>
                    <a:gd name="connsiteY7"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278" h="1234440">
                      <a:moveTo>
                        <a:pt x="617220" y="0"/>
                      </a:moveTo>
                      <a:lnTo>
                        <a:pt x="3373278" y="0"/>
                      </a:lnTo>
                      <a:lnTo>
                        <a:pt x="3370318" y="1798"/>
                      </a:lnTo>
                      <a:cubicBezTo>
                        <a:pt x="2962037" y="277628"/>
                        <a:pt x="2637663" y="668228"/>
                        <a:pt x="2443489" y="1127306"/>
                      </a:cubicBezTo>
                      <a:lnTo>
                        <a:pt x="2404278" y="1234440"/>
                      </a:lnTo>
                      <a:lnTo>
                        <a:pt x="617220" y="1234440"/>
                      </a:lnTo>
                      <a:cubicBezTo>
                        <a:pt x="276339" y="1234440"/>
                        <a:pt x="0" y="958101"/>
                        <a:pt x="0" y="617220"/>
                      </a:cubicBezTo>
                      <a:cubicBezTo>
                        <a:pt x="0" y="276339"/>
                        <a:pt x="276339" y="0"/>
                        <a:pt x="617220" y="0"/>
                      </a:cubicBezTo>
                      <a:close/>
                    </a:path>
                  </a:pathLst>
                </a:custGeom>
                <a:solidFill>
                  <a:srgbClr val="5B4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1FCEE656-CEA3-45A5-B832-544AE7A4A844}"/>
                    </a:ext>
                  </a:extLst>
                </p:cNvPr>
                <p:cNvSpPr/>
                <p:nvPr/>
              </p:nvSpPr>
              <p:spPr>
                <a:xfrm>
                  <a:off x="3350199" y="19543"/>
                  <a:ext cx="1820303" cy="1939361"/>
                </a:xfrm>
                <a:custGeom>
                  <a:avLst/>
                  <a:gdLst>
                    <a:gd name="connsiteX0" fmla="*/ 815208 w 1226084"/>
                    <a:gd name="connsiteY0" fmla="*/ 0 h 1234440"/>
                    <a:gd name="connsiteX1" fmla="*/ 1226084 w 1226084"/>
                    <a:gd name="connsiteY1" fmla="*/ 0 h 1234440"/>
                    <a:gd name="connsiteX2" fmla="*/ 1223124 w 1226084"/>
                    <a:gd name="connsiteY2" fmla="*/ 1798 h 1234440"/>
                    <a:gd name="connsiteX3" fmla="*/ 296295 w 1226084"/>
                    <a:gd name="connsiteY3" fmla="*/ 1127306 h 1234440"/>
                    <a:gd name="connsiteX4" fmla="*/ 257084 w 1226084"/>
                    <a:gd name="connsiteY4" fmla="*/ 1234440 h 1234440"/>
                    <a:gd name="connsiteX5" fmla="*/ 0 w 1226084"/>
                    <a:gd name="connsiteY5" fmla="*/ 1234440 h 1234440"/>
                    <a:gd name="connsiteX6" fmla="*/ 82308 w 1226084"/>
                    <a:gd name="connsiteY6" fmla="*/ 1009557 h 1234440"/>
                    <a:gd name="connsiteX7" fmla="*/ 680308 w 1226084"/>
                    <a:gd name="connsiteY7" fmla="*/ 122605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6084" h="1234440">
                      <a:moveTo>
                        <a:pt x="815208" y="0"/>
                      </a:moveTo>
                      <a:lnTo>
                        <a:pt x="1226084" y="0"/>
                      </a:lnTo>
                      <a:lnTo>
                        <a:pt x="1223124" y="1798"/>
                      </a:lnTo>
                      <a:cubicBezTo>
                        <a:pt x="814843" y="277628"/>
                        <a:pt x="490469" y="668228"/>
                        <a:pt x="296295" y="1127306"/>
                      </a:cubicBezTo>
                      <a:lnTo>
                        <a:pt x="257084" y="1234440"/>
                      </a:lnTo>
                      <a:lnTo>
                        <a:pt x="0" y="1234440"/>
                      </a:lnTo>
                      <a:lnTo>
                        <a:pt x="82308" y="1009557"/>
                      </a:lnTo>
                      <a:cubicBezTo>
                        <a:pt x="223509" y="675722"/>
                        <a:pt x="427829" y="375084"/>
                        <a:pt x="680308" y="122605"/>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a:extLst>
                    <a:ext uri="{FF2B5EF4-FFF2-40B4-BE49-F238E27FC236}">
                      <a16:creationId xmlns:a16="http://schemas.microsoft.com/office/drawing/2014/main" id="{7EB0C425-54C4-4FB0-BD7E-3EF0A54A3022}"/>
                    </a:ext>
                  </a:extLst>
                </p:cNvPr>
                <p:cNvSpPr txBox="1"/>
                <p:nvPr/>
              </p:nvSpPr>
              <p:spPr>
                <a:xfrm>
                  <a:off x="633994" y="19543"/>
                  <a:ext cx="3467121" cy="523220"/>
                </a:xfrm>
                <a:prstGeom prst="rect">
                  <a:avLst/>
                </a:prstGeom>
                <a:noFill/>
              </p:spPr>
              <p:txBody>
                <a:bodyPr wrap="square" rtlCol="0">
                  <a:spAutoFit/>
                </a:bodyPr>
                <a:lstStyle/>
                <a:p>
                  <a:pPr lvl="0" algn="ctr">
                    <a:defRPr/>
                  </a:pPr>
                  <a:r>
                    <a:rPr lang="de-DE" sz="2000" dirty="0">
                      <a:solidFill>
                        <a:schemeClr val="bg1"/>
                      </a:solidFill>
                      <a:effectLst>
                        <a:outerShdw blurRad="38100" dist="38100" dir="2700000" algn="tl">
                          <a:srgbClr val="000000">
                            <a:alpha val="43137"/>
                          </a:srgbClr>
                        </a:outerShdw>
                      </a:effectLst>
                      <a:latin typeface="Modern Love" panose="04090805081005020601" pitchFamily="82" charset="0"/>
                    </a:rPr>
                    <a:t>Speiseröhre</a:t>
                  </a:r>
                </a:p>
                <a:p>
                  <a:pPr lvl="0" algn="ctr">
                    <a:defRPr/>
                  </a:pPr>
                  <a:r>
                    <a:rPr lang="de-DE" sz="700" dirty="0">
                      <a:solidFill>
                        <a:schemeClr val="bg1"/>
                      </a:solidFill>
                      <a:effectLst>
                        <a:outerShdw blurRad="38100" dist="38100" dir="2700000" algn="tl">
                          <a:srgbClr val="000000">
                            <a:alpha val="43137"/>
                          </a:srgbClr>
                        </a:outerShdw>
                      </a:effectLst>
                      <a:latin typeface="Avenir Next LT Pro"/>
                    </a:rPr>
                    <a:t>.</a:t>
                  </a:r>
                </a:p>
              </p:txBody>
            </p:sp>
          </p:grpSp>
        </p:grpSp>
        <p:sp>
          <p:nvSpPr>
            <p:cNvPr id="57" name="Textfeld 56">
              <a:extLst>
                <a:ext uri="{FF2B5EF4-FFF2-40B4-BE49-F238E27FC236}">
                  <a16:creationId xmlns:a16="http://schemas.microsoft.com/office/drawing/2014/main" id="{29974342-7C23-47C5-8878-FBC3F1FC6ECE}"/>
                </a:ext>
              </a:extLst>
            </p:cNvPr>
            <p:cNvSpPr txBox="1"/>
            <p:nvPr/>
          </p:nvSpPr>
          <p:spPr>
            <a:xfrm>
              <a:off x="306491" y="359760"/>
              <a:ext cx="3366417"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a typeface="+mn-ea"/>
                  <a:cs typeface="+mn-cs"/>
                </a:rPr>
                <a:t>Von der Zunge werden die Nahrungsbestandteile gegen den Gaumen gedrückt und dann geschluckt. Die Muskeln der Speiseröhre ziehen sich hinter dem Nahrungsbrocken wellenförmig zusammen und befördern sie somit</a:t>
              </a:r>
              <a:r>
                <a:rPr kumimoji="0" lang="de-DE" sz="12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Avenir Next LT Pro"/>
                  <a:ea typeface="+mn-ea"/>
                  <a:cs typeface="+mn-cs"/>
                </a:rPr>
                <a:t> schubweise in den Magen.</a:t>
              </a:r>
              <a:endPar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a typeface="+mn-ea"/>
                <a:cs typeface="+mn-cs"/>
              </a:endParaRPr>
            </a:p>
          </p:txBody>
        </p:sp>
      </p:grpSp>
      <p:grpSp>
        <p:nvGrpSpPr>
          <p:cNvPr id="225" name="Gruppieren 224">
            <a:extLst>
              <a:ext uri="{FF2B5EF4-FFF2-40B4-BE49-F238E27FC236}">
                <a16:creationId xmlns:a16="http://schemas.microsoft.com/office/drawing/2014/main" id="{477874F3-DE54-436B-9A9D-0E7B7DD45175}"/>
              </a:ext>
            </a:extLst>
          </p:cNvPr>
          <p:cNvGrpSpPr/>
          <p:nvPr/>
        </p:nvGrpSpPr>
        <p:grpSpPr>
          <a:xfrm>
            <a:off x="46843" y="2156288"/>
            <a:ext cx="3738052" cy="2623261"/>
            <a:chOff x="46843" y="2156288"/>
            <a:chExt cx="3738052" cy="2623261"/>
          </a:xfrm>
        </p:grpSpPr>
        <p:grpSp>
          <p:nvGrpSpPr>
            <p:cNvPr id="10" name="Gruppieren 9">
              <a:extLst>
                <a:ext uri="{FF2B5EF4-FFF2-40B4-BE49-F238E27FC236}">
                  <a16:creationId xmlns:a16="http://schemas.microsoft.com/office/drawing/2014/main" id="{908EB389-32CC-4E5F-B11C-CA8A41D9110D}"/>
                </a:ext>
              </a:extLst>
            </p:cNvPr>
            <p:cNvGrpSpPr/>
            <p:nvPr/>
          </p:nvGrpSpPr>
          <p:grpSpPr>
            <a:xfrm>
              <a:off x="46843" y="2156288"/>
              <a:ext cx="3738052" cy="2623261"/>
              <a:chOff x="46843" y="2431894"/>
              <a:chExt cx="3738052" cy="2347655"/>
            </a:xfrm>
          </p:grpSpPr>
          <p:sp>
            <p:nvSpPr>
              <p:cNvPr id="271" name="Rectangle 270">
                <a:extLst>
                  <a:ext uri="{FF2B5EF4-FFF2-40B4-BE49-F238E27FC236}">
                    <a16:creationId xmlns:a16="http://schemas.microsoft.com/office/drawing/2014/main" id="{AE792221-1219-4A80-8EB0-390D8C49558B}"/>
                  </a:ext>
                </a:extLst>
              </p:cNvPr>
              <p:cNvSpPr/>
              <p:nvPr/>
            </p:nvSpPr>
            <p:spPr>
              <a:xfrm>
                <a:off x="633994" y="3490513"/>
                <a:ext cx="2535271" cy="1289036"/>
              </a:xfrm>
              <a:prstGeom prst="rect">
                <a:avLst/>
              </a:prstGeom>
              <a:solidFill>
                <a:schemeClr val="tx1">
                  <a:alpha val="43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8BD0FDF-D69D-416C-AFF6-9CD62A54F678}"/>
                  </a:ext>
                </a:extLst>
              </p:cNvPr>
              <p:cNvSpPr/>
              <p:nvPr/>
            </p:nvSpPr>
            <p:spPr>
              <a:xfrm>
                <a:off x="46843" y="2444880"/>
                <a:ext cx="3722141" cy="1968240"/>
              </a:xfrm>
              <a:custGeom>
                <a:avLst/>
                <a:gdLst>
                  <a:gd name="connsiteX0" fmla="*/ 617220 w 2739135"/>
                  <a:gd name="connsiteY0" fmla="*/ 0 h 1234440"/>
                  <a:gd name="connsiteX1" fmla="*/ 2724967 w 2739135"/>
                  <a:gd name="connsiteY1" fmla="*/ 0 h 1234440"/>
                  <a:gd name="connsiteX2" fmla="*/ 2705910 w 2739135"/>
                  <a:gd name="connsiteY2" fmla="*/ 74116 h 1234440"/>
                  <a:gd name="connsiteX3" fmla="*/ 2653938 w 2739135"/>
                  <a:gd name="connsiteY3" fmla="*/ 589671 h 1234440"/>
                  <a:gd name="connsiteX4" fmla="*/ 2705910 w 2739135"/>
                  <a:gd name="connsiteY4" fmla="*/ 1105226 h 1234440"/>
                  <a:gd name="connsiteX5" fmla="*/ 2739135 w 2739135"/>
                  <a:gd name="connsiteY5" fmla="*/ 1234440 h 1234440"/>
                  <a:gd name="connsiteX6" fmla="*/ 617220 w 2739135"/>
                  <a:gd name="connsiteY6" fmla="*/ 1234440 h 1234440"/>
                  <a:gd name="connsiteX7" fmla="*/ 0 w 2739135"/>
                  <a:gd name="connsiteY7" fmla="*/ 617220 h 1234440"/>
                  <a:gd name="connsiteX8" fmla="*/ 617220 w 2739135"/>
                  <a:gd name="connsiteY8"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9135" h="1234440">
                    <a:moveTo>
                      <a:pt x="617220" y="0"/>
                    </a:moveTo>
                    <a:lnTo>
                      <a:pt x="2724967" y="0"/>
                    </a:lnTo>
                    <a:lnTo>
                      <a:pt x="2705910" y="74116"/>
                    </a:lnTo>
                    <a:cubicBezTo>
                      <a:pt x="2671834" y="240645"/>
                      <a:pt x="2653938" y="413068"/>
                      <a:pt x="2653938" y="589671"/>
                    </a:cubicBezTo>
                    <a:cubicBezTo>
                      <a:pt x="2653938" y="766274"/>
                      <a:pt x="2671834" y="938697"/>
                      <a:pt x="2705910" y="1105226"/>
                    </a:cubicBezTo>
                    <a:lnTo>
                      <a:pt x="2739135" y="1234440"/>
                    </a:lnTo>
                    <a:lnTo>
                      <a:pt x="617220" y="1234440"/>
                    </a:lnTo>
                    <a:cubicBezTo>
                      <a:pt x="276339" y="1234440"/>
                      <a:pt x="0" y="958101"/>
                      <a:pt x="0" y="617220"/>
                    </a:cubicBezTo>
                    <a:cubicBezTo>
                      <a:pt x="0" y="276339"/>
                      <a:pt x="276339" y="0"/>
                      <a:pt x="617220" y="0"/>
                    </a:cubicBezTo>
                    <a:close/>
                  </a:path>
                </a:pathLst>
              </a:custGeom>
              <a:solidFill>
                <a:srgbClr val="81D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FFFC8CE5-388A-4EEC-A6E7-1A348BB92AA5}"/>
                  </a:ext>
                </a:extLst>
              </p:cNvPr>
              <p:cNvSpPr/>
              <p:nvPr/>
            </p:nvSpPr>
            <p:spPr>
              <a:xfrm>
                <a:off x="3223162" y="2431894"/>
                <a:ext cx="561733" cy="1968240"/>
              </a:xfrm>
              <a:custGeom>
                <a:avLst/>
                <a:gdLst>
                  <a:gd name="connsiteX0" fmla="*/ 58087 w 317433"/>
                  <a:gd name="connsiteY0" fmla="*/ 0 h 1234440"/>
                  <a:gd name="connsiteX1" fmla="*/ 303265 w 317433"/>
                  <a:gd name="connsiteY1" fmla="*/ 0 h 1234440"/>
                  <a:gd name="connsiteX2" fmla="*/ 284208 w 317433"/>
                  <a:gd name="connsiteY2" fmla="*/ 74116 h 1234440"/>
                  <a:gd name="connsiteX3" fmla="*/ 232236 w 317433"/>
                  <a:gd name="connsiteY3" fmla="*/ 589671 h 1234440"/>
                  <a:gd name="connsiteX4" fmla="*/ 284208 w 317433"/>
                  <a:gd name="connsiteY4" fmla="*/ 1105226 h 1234440"/>
                  <a:gd name="connsiteX5" fmla="*/ 317433 w 317433"/>
                  <a:gd name="connsiteY5" fmla="*/ 1234440 h 1234440"/>
                  <a:gd name="connsiteX6" fmla="*/ 83508 w 317433"/>
                  <a:gd name="connsiteY6" fmla="*/ 1234440 h 1234440"/>
                  <a:gd name="connsiteX7" fmla="*/ 56691 w 317433"/>
                  <a:gd name="connsiteY7" fmla="*/ 1130144 h 1234440"/>
                  <a:gd name="connsiteX8" fmla="*/ 0 w 317433"/>
                  <a:gd name="connsiteY8" fmla="*/ 567787 h 1234440"/>
                  <a:gd name="connsiteX9" fmla="*/ 56691 w 317433"/>
                  <a:gd name="connsiteY9" fmla="*/ 543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433" h="1234440">
                    <a:moveTo>
                      <a:pt x="58087" y="0"/>
                    </a:moveTo>
                    <a:lnTo>
                      <a:pt x="303265" y="0"/>
                    </a:lnTo>
                    <a:lnTo>
                      <a:pt x="284208" y="74116"/>
                    </a:lnTo>
                    <a:cubicBezTo>
                      <a:pt x="250132" y="240645"/>
                      <a:pt x="232236" y="413068"/>
                      <a:pt x="232236" y="589671"/>
                    </a:cubicBezTo>
                    <a:cubicBezTo>
                      <a:pt x="232236" y="766274"/>
                      <a:pt x="250132" y="938697"/>
                      <a:pt x="284208" y="1105226"/>
                    </a:cubicBezTo>
                    <a:lnTo>
                      <a:pt x="317433" y="1234440"/>
                    </a:lnTo>
                    <a:lnTo>
                      <a:pt x="83508" y="1234440"/>
                    </a:lnTo>
                    <a:lnTo>
                      <a:pt x="56691" y="1130144"/>
                    </a:lnTo>
                    <a:cubicBezTo>
                      <a:pt x="19520" y="948498"/>
                      <a:pt x="0" y="760422"/>
                      <a:pt x="0" y="567787"/>
                    </a:cubicBezTo>
                    <a:cubicBezTo>
                      <a:pt x="0" y="375152"/>
                      <a:pt x="19520" y="187077"/>
                      <a:pt x="56691" y="5430"/>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extBox 264">
                <a:extLst>
                  <a:ext uri="{FF2B5EF4-FFF2-40B4-BE49-F238E27FC236}">
                    <a16:creationId xmlns:a16="http://schemas.microsoft.com/office/drawing/2014/main" id="{8FDB06B2-E451-4375-9A5C-1DE5293D454B}"/>
                  </a:ext>
                </a:extLst>
              </p:cNvPr>
              <p:cNvSpPr txBox="1"/>
              <p:nvPr/>
            </p:nvSpPr>
            <p:spPr>
              <a:xfrm>
                <a:off x="439594" y="2487020"/>
                <a:ext cx="3061589" cy="413161"/>
              </a:xfrm>
              <a:prstGeom prst="rect">
                <a:avLst/>
              </a:prstGeom>
              <a:noFill/>
            </p:spPr>
            <p:txBody>
              <a:bodyPr wrap="square" rtlCol="0">
                <a:spAutoFit/>
              </a:bodyPr>
              <a:lstStyle/>
              <a:p>
                <a:pPr lvl="0" algn="ctr">
                  <a:defRPr/>
                </a:pPr>
                <a:r>
                  <a:rPr lang="de-DE" sz="2400" dirty="0">
                    <a:solidFill>
                      <a:schemeClr val="bg1"/>
                    </a:solidFill>
                    <a:effectLst>
                      <a:outerShdw blurRad="38100" dist="38100" dir="2700000" algn="tl">
                        <a:srgbClr val="000000">
                          <a:alpha val="43137"/>
                        </a:srgbClr>
                      </a:outerShdw>
                    </a:effectLst>
                    <a:latin typeface="Modern Love" panose="04090805081005020601" pitchFamily="82" charset="0"/>
                  </a:rPr>
                  <a:t>Magen</a:t>
                </a:r>
              </a:p>
            </p:txBody>
          </p:sp>
        </p:grpSp>
        <p:sp>
          <p:nvSpPr>
            <p:cNvPr id="59" name="Textfeld 58">
              <a:extLst>
                <a:ext uri="{FF2B5EF4-FFF2-40B4-BE49-F238E27FC236}">
                  <a16:creationId xmlns:a16="http://schemas.microsoft.com/office/drawing/2014/main" id="{F71D1ADC-AEEF-4D7D-8C06-8AC185481B28}"/>
                </a:ext>
              </a:extLst>
            </p:cNvPr>
            <p:cNvSpPr txBox="1"/>
            <p:nvPr/>
          </p:nvSpPr>
          <p:spPr>
            <a:xfrm>
              <a:off x="354096" y="2564841"/>
              <a:ext cx="3023379" cy="175432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a typeface="+mn-ea"/>
                  <a:cs typeface="+mn-cs"/>
                </a:rPr>
                <a:t>Der Magen kann bis zu 2 Liter Inhalt aufnehmen. Drüsen der Magenschleimhaut produzieren den Magensaft. Dieser Magensaft enthält Enzyme aber auch Salzsäure,</a:t>
              </a:r>
              <a:r>
                <a:rPr kumimoji="0" lang="de-DE" sz="12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Avenir Next LT Pro"/>
                  <a:ea typeface="+mn-ea"/>
                  <a:cs typeface="+mn-cs"/>
                </a:rPr>
                <a:t> die bei der Verdauung helfen und Eiweiße aufspalten. Die Magenschleimhaut verhindert, dass die Magensäure die Magenwand angreift.</a:t>
              </a:r>
              <a:endPar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a typeface="+mn-ea"/>
                <a:cs typeface="+mn-cs"/>
              </a:endParaRPr>
            </a:p>
          </p:txBody>
        </p:sp>
      </p:grpSp>
      <p:grpSp>
        <p:nvGrpSpPr>
          <p:cNvPr id="226" name="Gruppieren 225">
            <a:extLst>
              <a:ext uri="{FF2B5EF4-FFF2-40B4-BE49-F238E27FC236}">
                <a16:creationId xmlns:a16="http://schemas.microsoft.com/office/drawing/2014/main" id="{E485C4A1-1AE4-4A79-A84E-4AFF8B8124F6}"/>
              </a:ext>
            </a:extLst>
          </p:cNvPr>
          <p:cNvGrpSpPr/>
          <p:nvPr/>
        </p:nvGrpSpPr>
        <p:grpSpPr>
          <a:xfrm>
            <a:off x="69669" y="4889759"/>
            <a:ext cx="5249776" cy="1968240"/>
            <a:chOff x="69669" y="4889759"/>
            <a:chExt cx="5249776" cy="1968240"/>
          </a:xfrm>
        </p:grpSpPr>
        <p:grpSp>
          <p:nvGrpSpPr>
            <p:cNvPr id="13" name="Gruppieren 12">
              <a:extLst>
                <a:ext uri="{FF2B5EF4-FFF2-40B4-BE49-F238E27FC236}">
                  <a16:creationId xmlns:a16="http://schemas.microsoft.com/office/drawing/2014/main" id="{D77517C9-5DD2-4DC8-B61E-1BA7B6640D53}"/>
                </a:ext>
              </a:extLst>
            </p:cNvPr>
            <p:cNvGrpSpPr/>
            <p:nvPr/>
          </p:nvGrpSpPr>
          <p:grpSpPr>
            <a:xfrm>
              <a:off x="69669" y="4889759"/>
              <a:ext cx="5249776" cy="1968240"/>
              <a:chOff x="69669" y="4889759"/>
              <a:chExt cx="5249776" cy="1968240"/>
            </a:xfrm>
          </p:grpSpPr>
          <p:sp>
            <p:nvSpPr>
              <p:cNvPr id="12" name="Freeform: Shape 11">
                <a:extLst>
                  <a:ext uri="{FF2B5EF4-FFF2-40B4-BE49-F238E27FC236}">
                    <a16:creationId xmlns:a16="http://schemas.microsoft.com/office/drawing/2014/main" id="{88BFEC4C-E204-43DA-B26C-2A4696D64A8E}"/>
                  </a:ext>
                </a:extLst>
              </p:cNvPr>
              <p:cNvSpPr/>
              <p:nvPr/>
            </p:nvSpPr>
            <p:spPr>
              <a:xfrm>
                <a:off x="69669" y="4889759"/>
                <a:ext cx="5245909" cy="1968240"/>
              </a:xfrm>
              <a:custGeom>
                <a:avLst/>
                <a:gdLst>
                  <a:gd name="connsiteX0" fmla="*/ 617220 w 3463973"/>
                  <a:gd name="connsiteY0" fmla="*/ 0 h 1234440"/>
                  <a:gd name="connsiteX1" fmla="*/ 2424444 w 3463973"/>
                  <a:gd name="connsiteY1" fmla="*/ 0 h 1234440"/>
                  <a:gd name="connsiteX2" fmla="*/ 2443489 w 3463973"/>
                  <a:gd name="connsiteY2" fmla="*/ 52036 h 1234440"/>
                  <a:gd name="connsiteX3" fmla="*/ 3370318 w 3463973"/>
                  <a:gd name="connsiteY3" fmla="*/ 1177544 h 1234440"/>
                  <a:gd name="connsiteX4" fmla="*/ 3463973 w 3463973"/>
                  <a:gd name="connsiteY4" fmla="*/ 1234440 h 1234440"/>
                  <a:gd name="connsiteX5" fmla="*/ 617220 w 3463973"/>
                  <a:gd name="connsiteY5" fmla="*/ 1234440 h 1234440"/>
                  <a:gd name="connsiteX6" fmla="*/ 0 w 3463973"/>
                  <a:gd name="connsiteY6" fmla="*/ 617220 h 1234440"/>
                  <a:gd name="connsiteX7" fmla="*/ 617220 w 3463973"/>
                  <a:gd name="connsiteY7"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973" h="1234440">
                    <a:moveTo>
                      <a:pt x="617220" y="0"/>
                    </a:moveTo>
                    <a:lnTo>
                      <a:pt x="2424444" y="0"/>
                    </a:lnTo>
                    <a:lnTo>
                      <a:pt x="2443489" y="52036"/>
                    </a:lnTo>
                    <a:cubicBezTo>
                      <a:pt x="2637663" y="511114"/>
                      <a:pt x="2962037" y="901714"/>
                      <a:pt x="3370318" y="1177544"/>
                    </a:cubicBezTo>
                    <a:lnTo>
                      <a:pt x="3463973" y="1234440"/>
                    </a:lnTo>
                    <a:lnTo>
                      <a:pt x="617220" y="1234440"/>
                    </a:lnTo>
                    <a:cubicBezTo>
                      <a:pt x="276339" y="1234440"/>
                      <a:pt x="0" y="958101"/>
                      <a:pt x="0" y="617220"/>
                    </a:cubicBezTo>
                    <a:cubicBezTo>
                      <a:pt x="0" y="276339"/>
                      <a:pt x="276339" y="0"/>
                      <a:pt x="617220" y="0"/>
                    </a:cubicBezTo>
                    <a:close/>
                  </a:path>
                </a:pathLst>
              </a:custGeom>
              <a:solidFill>
                <a:srgbClr val="F5F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1D7B8718-4ED7-4AA8-84E1-D6EE687DC533}"/>
                  </a:ext>
                </a:extLst>
              </p:cNvPr>
              <p:cNvSpPr/>
              <p:nvPr/>
            </p:nvSpPr>
            <p:spPr>
              <a:xfrm>
                <a:off x="3380094" y="4889759"/>
                <a:ext cx="1939351" cy="1968240"/>
              </a:xfrm>
              <a:custGeom>
                <a:avLst/>
                <a:gdLst>
                  <a:gd name="connsiteX0" fmla="*/ 0 w 1280590"/>
                  <a:gd name="connsiteY0" fmla="*/ 0 h 1234440"/>
                  <a:gd name="connsiteX1" fmla="*/ 241061 w 1280590"/>
                  <a:gd name="connsiteY1" fmla="*/ 0 h 1234440"/>
                  <a:gd name="connsiteX2" fmla="*/ 260106 w 1280590"/>
                  <a:gd name="connsiteY2" fmla="*/ 52036 h 1234440"/>
                  <a:gd name="connsiteX3" fmla="*/ 1186935 w 1280590"/>
                  <a:gd name="connsiteY3" fmla="*/ 1177544 h 1234440"/>
                  <a:gd name="connsiteX4" fmla="*/ 1280590 w 1280590"/>
                  <a:gd name="connsiteY4" fmla="*/ 1234440 h 1234440"/>
                  <a:gd name="connsiteX5" fmla="*/ 897608 w 1280590"/>
                  <a:gd name="connsiteY5" fmla="*/ 1234440 h 1234440"/>
                  <a:gd name="connsiteX6" fmla="*/ 842277 w 1280590"/>
                  <a:gd name="connsiteY6" fmla="*/ 1193065 h 1234440"/>
                  <a:gd name="connsiteX7" fmla="*/ 46123 w 1280590"/>
                  <a:gd name="connsiteY7" fmla="*/ 126017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0590" h="1234440">
                    <a:moveTo>
                      <a:pt x="0" y="0"/>
                    </a:moveTo>
                    <a:lnTo>
                      <a:pt x="241061" y="0"/>
                    </a:lnTo>
                    <a:lnTo>
                      <a:pt x="260106" y="52036"/>
                    </a:lnTo>
                    <a:cubicBezTo>
                      <a:pt x="454280" y="511114"/>
                      <a:pt x="778654" y="901714"/>
                      <a:pt x="1186935" y="1177544"/>
                    </a:cubicBezTo>
                    <a:lnTo>
                      <a:pt x="1280590" y="1234440"/>
                    </a:lnTo>
                    <a:lnTo>
                      <a:pt x="897608" y="1234440"/>
                    </a:lnTo>
                    <a:lnTo>
                      <a:pt x="842277" y="1193065"/>
                    </a:lnTo>
                    <a:cubicBezTo>
                      <a:pt x="497748" y="908734"/>
                      <a:pt x="222623" y="543312"/>
                      <a:pt x="46123" y="126017"/>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xtBox 265">
                <a:extLst>
                  <a:ext uri="{FF2B5EF4-FFF2-40B4-BE49-F238E27FC236}">
                    <a16:creationId xmlns:a16="http://schemas.microsoft.com/office/drawing/2014/main" id="{1699963C-567C-497D-8393-8EB0D4255D89}"/>
                  </a:ext>
                </a:extLst>
              </p:cNvPr>
              <p:cNvSpPr txBox="1"/>
              <p:nvPr/>
            </p:nvSpPr>
            <p:spPr>
              <a:xfrm>
                <a:off x="493945" y="4939790"/>
                <a:ext cx="3215711" cy="461665"/>
              </a:xfrm>
              <a:prstGeom prst="rect">
                <a:avLst/>
              </a:prstGeom>
              <a:noFill/>
            </p:spPr>
            <p:txBody>
              <a:bodyPr wrap="square" rtlCol="0">
                <a:spAutoFit/>
              </a:bodyPr>
              <a:lstStyle/>
              <a:p>
                <a:pPr lvl="0" algn="ctr">
                  <a:defRPr/>
                </a:pPr>
                <a:r>
                  <a:rPr lang="de-DE" sz="2400" dirty="0">
                    <a:solidFill>
                      <a:schemeClr val="bg1"/>
                    </a:solidFill>
                    <a:effectLst>
                      <a:outerShdw blurRad="38100" dist="38100" dir="2700000" algn="tl">
                        <a:srgbClr val="000000">
                          <a:alpha val="43137"/>
                        </a:srgbClr>
                      </a:outerShdw>
                    </a:effectLst>
                    <a:latin typeface="Modern Love" panose="04090805081005020601" pitchFamily="82" charset="0"/>
                  </a:rPr>
                  <a:t>Dickdarm</a:t>
                </a:r>
              </a:p>
            </p:txBody>
          </p:sp>
        </p:grpSp>
        <p:sp>
          <p:nvSpPr>
            <p:cNvPr id="61" name="Textfeld 60">
              <a:extLst>
                <a:ext uri="{FF2B5EF4-FFF2-40B4-BE49-F238E27FC236}">
                  <a16:creationId xmlns:a16="http://schemas.microsoft.com/office/drawing/2014/main" id="{E73B9399-95B9-4A84-BF40-54025903D846}"/>
                </a:ext>
              </a:extLst>
            </p:cNvPr>
            <p:cNvSpPr txBox="1"/>
            <p:nvPr/>
          </p:nvSpPr>
          <p:spPr>
            <a:xfrm>
              <a:off x="409524" y="5313716"/>
              <a:ext cx="338455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a typeface="+mn-ea"/>
                  <a:cs typeface="+mn-cs"/>
                </a:rPr>
                <a:t>Im 1,5 m langen Dickdarm werden dem flüssigen Brei Wasser und Nährstoffe entzogen und dem Körper zurückgeführt. Dieser eingedickte Brei stellt die Endstation dar, ehe es auf das WC geht.</a:t>
              </a:r>
            </a:p>
          </p:txBody>
        </p:sp>
      </p:grpSp>
      <p:grpSp>
        <p:nvGrpSpPr>
          <p:cNvPr id="227" name="Gruppieren 226">
            <a:extLst>
              <a:ext uri="{FF2B5EF4-FFF2-40B4-BE49-F238E27FC236}">
                <a16:creationId xmlns:a16="http://schemas.microsoft.com/office/drawing/2014/main" id="{A011D74C-FCF7-4FD1-B27A-7954F0143F5B}"/>
              </a:ext>
            </a:extLst>
          </p:cNvPr>
          <p:cNvGrpSpPr/>
          <p:nvPr/>
        </p:nvGrpSpPr>
        <p:grpSpPr>
          <a:xfrm>
            <a:off x="7426618" y="-218035"/>
            <a:ext cx="4591211" cy="2575197"/>
            <a:chOff x="7426618" y="-218035"/>
            <a:chExt cx="4591211" cy="2575197"/>
          </a:xfrm>
        </p:grpSpPr>
        <p:grpSp>
          <p:nvGrpSpPr>
            <p:cNvPr id="16" name="Gruppieren 15">
              <a:extLst>
                <a:ext uri="{FF2B5EF4-FFF2-40B4-BE49-F238E27FC236}">
                  <a16:creationId xmlns:a16="http://schemas.microsoft.com/office/drawing/2014/main" id="{19F141BD-98BD-4A1E-9341-44680FD6A652}"/>
                </a:ext>
              </a:extLst>
            </p:cNvPr>
            <p:cNvGrpSpPr/>
            <p:nvPr/>
          </p:nvGrpSpPr>
          <p:grpSpPr>
            <a:xfrm>
              <a:off x="7426618" y="-218035"/>
              <a:ext cx="4591211" cy="2575197"/>
              <a:chOff x="7426618" y="-218035"/>
              <a:chExt cx="4591211" cy="2575197"/>
            </a:xfrm>
          </p:grpSpPr>
          <p:sp>
            <p:nvSpPr>
              <p:cNvPr id="272" name="Rectangle 269">
                <a:extLst>
                  <a:ext uri="{FF2B5EF4-FFF2-40B4-BE49-F238E27FC236}">
                    <a16:creationId xmlns:a16="http://schemas.microsoft.com/office/drawing/2014/main" id="{546B502C-63AE-4E6D-983A-57A448C55EF8}"/>
                  </a:ext>
                </a:extLst>
              </p:cNvPr>
              <p:cNvSpPr/>
              <p:nvPr/>
            </p:nvSpPr>
            <p:spPr>
              <a:xfrm>
                <a:off x="9110086" y="966007"/>
                <a:ext cx="2535271" cy="1391155"/>
              </a:xfrm>
              <a:prstGeom prst="rect">
                <a:avLst/>
              </a:prstGeom>
              <a:solidFill>
                <a:schemeClr val="tx1">
                  <a:alpha val="43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03E273B-97EF-495F-A0BA-C2054CD8BE26}"/>
                  </a:ext>
                </a:extLst>
              </p:cNvPr>
              <p:cNvSpPr/>
              <p:nvPr/>
            </p:nvSpPr>
            <p:spPr>
              <a:xfrm>
                <a:off x="7426618" y="0"/>
                <a:ext cx="4591211" cy="1968240"/>
              </a:xfrm>
              <a:custGeom>
                <a:avLst/>
                <a:gdLst>
                  <a:gd name="connsiteX0" fmla="*/ 0 w 3373277"/>
                  <a:gd name="connsiteY0" fmla="*/ 0 h 1234440"/>
                  <a:gd name="connsiteX1" fmla="*/ 2756057 w 3373277"/>
                  <a:gd name="connsiteY1" fmla="*/ 0 h 1234440"/>
                  <a:gd name="connsiteX2" fmla="*/ 3373277 w 3373277"/>
                  <a:gd name="connsiteY2" fmla="*/ 617220 h 1234440"/>
                  <a:gd name="connsiteX3" fmla="*/ 2756057 w 3373277"/>
                  <a:gd name="connsiteY3" fmla="*/ 1234440 h 1234440"/>
                  <a:gd name="connsiteX4" fmla="*/ 968999 w 3373277"/>
                  <a:gd name="connsiteY4" fmla="*/ 1234440 h 1234440"/>
                  <a:gd name="connsiteX5" fmla="*/ 929788 w 3373277"/>
                  <a:gd name="connsiteY5" fmla="*/ 1127306 h 1234440"/>
                  <a:gd name="connsiteX6" fmla="*/ 2959 w 3373277"/>
                  <a:gd name="connsiteY6" fmla="*/ 1798 h 1234440"/>
                  <a:gd name="connsiteX7" fmla="*/ 0 w 3373277"/>
                  <a:gd name="connsiteY7"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277" h="1234440">
                    <a:moveTo>
                      <a:pt x="0" y="0"/>
                    </a:moveTo>
                    <a:lnTo>
                      <a:pt x="2756057" y="0"/>
                    </a:lnTo>
                    <a:cubicBezTo>
                      <a:pt x="3096938" y="0"/>
                      <a:pt x="3373277" y="276339"/>
                      <a:pt x="3373277" y="617220"/>
                    </a:cubicBezTo>
                    <a:cubicBezTo>
                      <a:pt x="3373277" y="958101"/>
                      <a:pt x="3096938" y="1234440"/>
                      <a:pt x="2756057" y="1234440"/>
                    </a:cubicBezTo>
                    <a:lnTo>
                      <a:pt x="968999" y="1234440"/>
                    </a:lnTo>
                    <a:lnTo>
                      <a:pt x="929788" y="1127306"/>
                    </a:lnTo>
                    <a:cubicBezTo>
                      <a:pt x="735614" y="668228"/>
                      <a:pt x="411241" y="277628"/>
                      <a:pt x="2959" y="1798"/>
                    </a:cubicBezTo>
                    <a:lnTo>
                      <a:pt x="0" y="0"/>
                    </a:lnTo>
                    <a:close/>
                  </a:path>
                </a:pathLst>
              </a:custGeom>
              <a:solidFill>
                <a:srgbClr val="42A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463F3841-E506-4EC3-9EA9-721CEE720F3A}"/>
                  </a:ext>
                </a:extLst>
              </p:cNvPr>
              <p:cNvSpPr/>
              <p:nvPr/>
            </p:nvSpPr>
            <p:spPr>
              <a:xfrm>
                <a:off x="7428330" y="-9209"/>
                <a:ext cx="1660573" cy="1968240"/>
              </a:xfrm>
              <a:custGeom>
                <a:avLst/>
                <a:gdLst>
                  <a:gd name="connsiteX0" fmla="*/ 0 w 1220065"/>
                  <a:gd name="connsiteY0" fmla="*/ 0 h 1234440"/>
                  <a:gd name="connsiteX1" fmla="*/ 392806 w 1220065"/>
                  <a:gd name="connsiteY1" fmla="*/ 0 h 1234440"/>
                  <a:gd name="connsiteX2" fmla="*/ 545764 w 1220065"/>
                  <a:gd name="connsiteY2" fmla="*/ 139018 h 1234440"/>
                  <a:gd name="connsiteX3" fmla="*/ 1143764 w 1220065"/>
                  <a:gd name="connsiteY3" fmla="*/ 1025970 h 1234440"/>
                  <a:gd name="connsiteX4" fmla="*/ 1220065 w 1220065"/>
                  <a:gd name="connsiteY4" fmla="*/ 1234440 h 1234440"/>
                  <a:gd name="connsiteX5" fmla="*/ 968999 w 1220065"/>
                  <a:gd name="connsiteY5" fmla="*/ 1234440 h 1234440"/>
                  <a:gd name="connsiteX6" fmla="*/ 929788 w 1220065"/>
                  <a:gd name="connsiteY6" fmla="*/ 1127306 h 1234440"/>
                  <a:gd name="connsiteX7" fmla="*/ 2959 w 1220065"/>
                  <a:gd name="connsiteY7" fmla="*/ 1798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065" h="1234440">
                    <a:moveTo>
                      <a:pt x="0" y="0"/>
                    </a:moveTo>
                    <a:lnTo>
                      <a:pt x="392806" y="0"/>
                    </a:lnTo>
                    <a:lnTo>
                      <a:pt x="545764" y="139018"/>
                    </a:lnTo>
                    <a:cubicBezTo>
                      <a:pt x="798243" y="391497"/>
                      <a:pt x="1002563" y="692135"/>
                      <a:pt x="1143764" y="1025970"/>
                    </a:cubicBezTo>
                    <a:lnTo>
                      <a:pt x="1220065" y="1234440"/>
                    </a:lnTo>
                    <a:lnTo>
                      <a:pt x="968999" y="1234440"/>
                    </a:lnTo>
                    <a:lnTo>
                      <a:pt x="929788" y="1127306"/>
                    </a:lnTo>
                    <a:cubicBezTo>
                      <a:pt x="735614" y="668228"/>
                      <a:pt x="411241" y="277628"/>
                      <a:pt x="2959" y="1798"/>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9116F68E-6961-4037-9E95-BF46EF6B7BDB}"/>
                  </a:ext>
                </a:extLst>
              </p:cNvPr>
              <p:cNvSpPr txBox="1"/>
              <p:nvPr/>
            </p:nvSpPr>
            <p:spPr>
              <a:xfrm>
                <a:off x="8832851" y="-218035"/>
                <a:ext cx="2808066" cy="830997"/>
              </a:xfrm>
              <a:prstGeom prst="rect">
                <a:avLst/>
              </a:prstGeom>
              <a:noFill/>
            </p:spPr>
            <p:txBody>
              <a:bodyPr wrap="square" rtlCol="0">
                <a:spAutoFit/>
              </a:bodyPr>
              <a:lstStyle/>
              <a:p>
                <a:pPr lvl="0" algn="ctr">
                  <a:defRPr/>
                </a:pPr>
                <a:r>
                  <a:rPr lang="de-DE" sz="2400" dirty="0">
                    <a:solidFill>
                      <a:schemeClr val="bg1"/>
                    </a:solidFill>
                    <a:effectLst>
                      <a:outerShdw blurRad="38100" dist="38100" dir="2700000" algn="tl">
                        <a:srgbClr val="000000">
                          <a:alpha val="43137"/>
                        </a:srgbClr>
                      </a:outerShdw>
                    </a:effectLst>
                    <a:latin typeface="Modern Love" panose="04090805081005020601" pitchFamily="82" charset="0"/>
                  </a:rPr>
                  <a:t>Mund</a:t>
                </a:r>
                <a:r>
                  <a:rPr lang="de-DE" sz="4800" dirty="0">
                    <a:solidFill>
                      <a:schemeClr val="bg1"/>
                    </a:solidFill>
                    <a:effectLst>
                      <a:outerShdw blurRad="38100" dist="38100" dir="2700000" algn="tl">
                        <a:srgbClr val="000000">
                          <a:alpha val="43137"/>
                        </a:srgbClr>
                      </a:outerShdw>
                    </a:effectLst>
                    <a:latin typeface="Modern Love" panose="04090805081005020601" pitchFamily="82" charset="0"/>
                  </a:rPr>
                  <a:t> </a:t>
                </a:r>
              </a:p>
            </p:txBody>
          </p:sp>
        </p:grpSp>
        <p:sp>
          <p:nvSpPr>
            <p:cNvPr id="63" name="Textfeld 62">
              <a:extLst>
                <a:ext uri="{FF2B5EF4-FFF2-40B4-BE49-F238E27FC236}">
                  <a16:creationId xmlns:a16="http://schemas.microsoft.com/office/drawing/2014/main" id="{C8459265-4702-4AE9-8684-59D96BC271A9}"/>
                </a:ext>
              </a:extLst>
            </p:cNvPr>
            <p:cNvSpPr txBox="1"/>
            <p:nvPr/>
          </p:nvSpPr>
          <p:spPr>
            <a:xfrm>
              <a:off x="9000596" y="455391"/>
              <a:ext cx="272862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solidFill>
                    <a:prstClr val="black"/>
                  </a:solidFill>
                  <a:effectLst>
                    <a:outerShdw blurRad="38100" dist="38100" dir="2700000" algn="tl">
                      <a:srgbClr val="000000">
                        <a:alpha val="43137"/>
                      </a:srgbClr>
                    </a:outerShdw>
                  </a:effectLst>
                  <a:latin typeface="Avenir Next LT Pro"/>
                </a:rPr>
                <a:t>Gut gekaut ist halb verdaut. Diesen Satz hat sich jeder schon einmal gehört und tatsächlich beginnt  die Verdauung schon in unserem Mund. Die Zähne zerkleinern die Nahrung, während Speichel sie zu einem gleitfähigen Brei umwandelt.</a:t>
              </a:r>
              <a:endPar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a typeface="+mn-ea"/>
                <a:cs typeface="+mn-cs"/>
              </a:endParaRPr>
            </a:p>
          </p:txBody>
        </p:sp>
      </p:grpSp>
      <p:grpSp>
        <p:nvGrpSpPr>
          <p:cNvPr id="228" name="Gruppieren 227">
            <a:extLst>
              <a:ext uri="{FF2B5EF4-FFF2-40B4-BE49-F238E27FC236}">
                <a16:creationId xmlns:a16="http://schemas.microsoft.com/office/drawing/2014/main" id="{7CBD7112-7AF7-4C73-B89D-E3DFDF04DAD7}"/>
              </a:ext>
            </a:extLst>
          </p:cNvPr>
          <p:cNvGrpSpPr/>
          <p:nvPr/>
        </p:nvGrpSpPr>
        <p:grpSpPr>
          <a:xfrm>
            <a:off x="7240474" y="4924035"/>
            <a:ext cx="4855733" cy="1933964"/>
            <a:chOff x="7240474" y="4924035"/>
            <a:chExt cx="4855733" cy="1933964"/>
          </a:xfrm>
        </p:grpSpPr>
        <p:grpSp>
          <p:nvGrpSpPr>
            <p:cNvPr id="20" name="Gruppieren 19">
              <a:extLst>
                <a:ext uri="{FF2B5EF4-FFF2-40B4-BE49-F238E27FC236}">
                  <a16:creationId xmlns:a16="http://schemas.microsoft.com/office/drawing/2014/main" id="{1F89C378-F0FF-403D-AE4E-79E66BA704E1}"/>
                </a:ext>
              </a:extLst>
            </p:cNvPr>
            <p:cNvGrpSpPr/>
            <p:nvPr/>
          </p:nvGrpSpPr>
          <p:grpSpPr>
            <a:xfrm>
              <a:off x="7240474" y="4924035"/>
              <a:ext cx="4855733" cy="1933964"/>
              <a:chOff x="7240474" y="4924035"/>
              <a:chExt cx="4855733" cy="1933964"/>
            </a:xfrm>
          </p:grpSpPr>
          <p:sp>
            <p:nvSpPr>
              <p:cNvPr id="11" name="Freeform: Shape 10">
                <a:extLst>
                  <a:ext uri="{FF2B5EF4-FFF2-40B4-BE49-F238E27FC236}">
                    <a16:creationId xmlns:a16="http://schemas.microsoft.com/office/drawing/2014/main" id="{31F9D354-2227-478B-B823-4C5ADADD4C42}"/>
                  </a:ext>
                </a:extLst>
              </p:cNvPr>
              <p:cNvSpPr/>
              <p:nvPr/>
            </p:nvSpPr>
            <p:spPr>
              <a:xfrm>
                <a:off x="7281461" y="4924035"/>
                <a:ext cx="4814746" cy="1933964"/>
              </a:xfrm>
              <a:custGeom>
                <a:avLst/>
                <a:gdLst>
                  <a:gd name="connsiteX0" fmla="*/ 1039528 w 3463972"/>
                  <a:gd name="connsiteY0" fmla="*/ 0 h 1234440"/>
                  <a:gd name="connsiteX1" fmla="*/ 2846752 w 3463972"/>
                  <a:gd name="connsiteY1" fmla="*/ 0 h 1234440"/>
                  <a:gd name="connsiteX2" fmla="*/ 3463972 w 3463972"/>
                  <a:gd name="connsiteY2" fmla="*/ 617220 h 1234440"/>
                  <a:gd name="connsiteX3" fmla="*/ 2846752 w 3463972"/>
                  <a:gd name="connsiteY3" fmla="*/ 1234440 h 1234440"/>
                  <a:gd name="connsiteX4" fmla="*/ 0 w 3463972"/>
                  <a:gd name="connsiteY4" fmla="*/ 1234440 h 1234440"/>
                  <a:gd name="connsiteX5" fmla="*/ 93654 w 3463972"/>
                  <a:gd name="connsiteY5" fmla="*/ 1177544 h 1234440"/>
                  <a:gd name="connsiteX6" fmla="*/ 1020483 w 3463972"/>
                  <a:gd name="connsiteY6" fmla="*/ 52036 h 1234440"/>
                  <a:gd name="connsiteX7" fmla="*/ 1039528 w 3463972"/>
                  <a:gd name="connsiteY7"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972" h="1234440">
                    <a:moveTo>
                      <a:pt x="1039528" y="0"/>
                    </a:moveTo>
                    <a:lnTo>
                      <a:pt x="2846752" y="0"/>
                    </a:lnTo>
                    <a:cubicBezTo>
                      <a:pt x="3187633" y="0"/>
                      <a:pt x="3463972" y="276339"/>
                      <a:pt x="3463972" y="617220"/>
                    </a:cubicBezTo>
                    <a:cubicBezTo>
                      <a:pt x="3463972" y="958101"/>
                      <a:pt x="3187633" y="1234440"/>
                      <a:pt x="2846752" y="1234440"/>
                    </a:cubicBezTo>
                    <a:lnTo>
                      <a:pt x="0" y="1234440"/>
                    </a:lnTo>
                    <a:lnTo>
                      <a:pt x="93654" y="1177544"/>
                    </a:lnTo>
                    <a:cubicBezTo>
                      <a:pt x="501936" y="901714"/>
                      <a:pt x="826309" y="511114"/>
                      <a:pt x="1020483" y="52036"/>
                    </a:cubicBezTo>
                    <a:lnTo>
                      <a:pt x="1039528" y="0"/>
                    </a:lnTo>
                    <a:close/>
                  </a:path>
                </a:pathLst>
              </a:custGeom>
              <a:solidFill>
                <a:srgbClr val="FF5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7AB366B-24AB-4459-8928-C15FA56DA999}"/>
                  </a:ext>
                </a:extLst>
              </p:cNvPr>
              <p:cNvSpPr/>
              <p:nvPr/>
            </p:nvSpPr>
            <p:spPr>
              <a:xfrm rot="21310734">
                <a:off x="7240474" y="4982843"/>
                <a:ext cx="1927992" cy="1812894"/>
              </a:xfrm>
              <a:custGeom>
                <a:avLst/>
                <a:gdLst>
                  <a:gd name="connsiteX0" fmla="*/ 1039528 w 1286594"/>
                  <a:gd name="connsiteY0" fmla="*/ 0 h 1234440"/>
                  <a:gd name="connsiteX1" fmla="*/ 1286594 w 1286594"/>
                  <a:gd name="connsiteY1" fmla="*/ 0 h 1234440"/>
                  <a:gd name="connsiteX2" fmla="*/ 1234464 w 1286594"/>
                  <a:gd name="connsiteY2" fmla="*/ 142430 h 1234440"/>
                  <a:gd name="connsiteX3" fmla="*/ 438309 w 1286594"/>
                  <a:gd name="connsiteY3" fmla="*/ 1209478 h 1234440"/>
                  <a:gd name="connsiteX4" fmla="*/ 404928 w 1286594"/>
                  <a:gd name="connsiteY4" fmla="*/ 1234440 h 1234440"/>
                  <a:gd name="connsiteX5" fmla="*/ 0 w 1286594"/>
                  <a:gd name="connsiteY5" fmla="*/ 1234440 h 1234440"/>
                  <a:gd name="connsiteX6" fmla="*/ 93654 w 1286594"/>
                  <a:gd name="connsiteY6" fmla="*/ 1177544 h 1234440"/>
                  <a:gd name="connsiteX7" fmla="*/ 1020483 w 1286594"/>
                  <a:gd name="connsiteY7" fmla="*/ 52036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6594" h="1234440">
                    <a:moveTo>
                      <a:pt x="1039528" y="0"/>
                    </a:moveTo>
                    <a:lnTo>
                      <a:pt x="1286594" y="0"/>
                    </a:lnTo>
                    <a:lnTo>
                      <a:pt x="1234464" y="142430"/>
                    </a:lnTo>
                    <a:cubicBezTo>
                      <a:pt x="1057963" y="559725"/>
                      <a:pt x="782838" y="925147"/>
                      <a:pt x="438309" y="1209478"/>
                    </a:cubicBezTo>
                    <a:lnTo>
                      <a:pt x="404928" y="1234440"/>
                    </a:lnTo>
                    <a:lnTo>
                      <a:pt x="0" y="1234440"/>
                    </a:lnTo>
                    <a:lnTo>
                      <a:pt x="93654" y="1177544"/>
                    </a:lnTo>
                    <a:cubicBezTo>
                      <a:pt x="501936" y="901714"/>
                      <a:pt x="826309" y="511114"/>
                      <a:pt x="1020483" y="52036"/>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extBox 266">
                <a:extLst>
                  <a:ext uri="{FF2B5EF4-FFF2-40B4-BE49-F238E27FC236}">
                    <a16:creationId xmlns:a16="http://schemas.microsoft.com/office/drawing/2014/main" id="{75468904-1106-4CD1-8557-913787EC7821}"/>
                  </a:ext>
                </a:extLst>
              </p:cNvPr>
              <p:cNvSpPr txBox="1"/>
              <p:nvPr/>
            </p:nvSpPr>
            <p:spPr>
              <a:xfrm>
                <a:off x="8937041" y="5009360"/>
                <a:ext cx="3040117" cy="461665"/>
              </a:xfrm>
              <a:prstGeom prst="rect">
                <a:avLst/>
              </a:prstGeom>
              <a:noFill/>
            </p:spPr>
            <p:txBody>
              <a:bodyPr wrap="square" rtlCol="0">
                <a:spAutoFit/>
              </a:bodyPr>
              <a:lstStyle/>
              <a:p>
                <a:pPr lvl="0" algn="ctr">
                  <a:defRPr/>
                </a:pPr>
                <a:r>
                  <a:rPr lang="de-DE" sz="2400" dirty="0">
                    <a:solidFill>
                      <a:schemeClr val="bg1"/>
                    </a:solidFill>
                    <a:effectLst>
                      <a:outerShdw blurRad="38100" dist="38100" dir="2700000" algn="tl">
                        <a:srgbClr val="000000">
                          <a:alpha val="43137"/>
                        </a:srgbClr>
                      </a:outerShdw>
                    </a:effectLst>
                    <a:latin typeface="Modern Love" panose="04090805081005020601" pitchFamily="82" charset="0"/>
                  </a:rPr>
                  <a:t>Dünndarm</a:t>
                </a:r>
                <a:r>
                  <a:rPr lang="de-DE" sz="2400" dirty="0">
                    <a:solidFill>
                      <a:prstClr val="black"/>
                    </a:solidFill>
                    <a:effectLst>
                      <a:outerShdw blurRad="38100" dist="38100" dir="2700000" algn="tl">
                        <a:srgbClr val="000000">
                          <a:alpha val="43137"/>
                        </a:srgbClr>
                      </a:outerShdw>
                    </a:effectLst>
                    <a:latin typeface="Avenir Next LT Pro"/>
                  </a:rPr>
                  <a:t> </a:t>
                </a:r>
              </a:p>
            </p:txBody>
          </p:sp>
        </p:grpSp>
        <p:sp>
          <p:nvSpPr>
            <p:cNvPr id="71" name="Textfeld 70">
              <a:extLst>
                <a:ext uri="{FF2B5EF4-FFF2-40B4-BE49-F238E27FC236}">
                  <a16:creationId xmlns:a16="http://schemas.microsoft.com/office/drawing/2014/main" id="{E8827070-4212-458B-BD79-C7D2E2CFCF1C}"/>
                </a:ext>
              </a:extLst>
            </p:cNvPr>
            <p:cNvSpPr txBox="1"/>
            <p:nvPr/>
          </p:nvSpPr>
          <p:spPr>
            <a:xfrm>
              <a:off x="8697456" y="5322893"/>
              <a:ext cx="3343321" cy="138499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de-DE" sz="1200" dirty="0">
                  <a:solidFill>
                    <a:prstClr val="black"/>
                  </a:solidFill>
                  <a:effectLst>
                    <a:outerShdw blurRad="38100" dist="38100" dir="2700000" algn="tl">
                      <a:srgbClr val="000000">
                        <a:alpha val="43137"/>
                      </a:srgbClr>
                    </a:outerShdw>
                  </a:effectLst>
                  <a:latin typeface="Avenir Next LT Pro"/>
                </a:rPr>
                <a:t>Am Ende des Magens befindet sich der Pförtner, der den Brei portionsweise in den bis zu 4m langen Dünndarm abgibt. Die Innenwand des Dünndarms ist mit Darmzotten ausgekleidet. Durch diese Wände können die Nährstoffe ins Blut aufgenommen werden</a:t>
              </a:r>
              <a:endPar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ndParaRPr>
            </a:p>
          </p:txBody>
        </p:sp>
      </p:grpSp>
      <p:grpSp>
        <p:nvGrpSpPr>
          <p:cNvPr id="229" name="Gruppieren 228">
            <a:extLst>
              <a:ext uri="{FF2B5EF4-FFF2-40B4-BE49-F238E27FC236}">
                <a16:creationId xmlns:a16="http://schemas.microsoft.com/office/drawing/2014/main" id="{8C469284-1AD6-4EB6-A447-6EE8295CAD04}"/>
              </a:ext>
            </a:extLst>
          </p:cNvPr>
          <p:cNvGrpSpPr/>
          <p:nvPr/>
        </p:nvGrpSpPr>
        <p:grpSpPr>
          <a:xfrm>
            <a:off x="8734750" y="2141774"/>
            <a:ext cx="3361455" cy="2573435"/>
            <a:chOff x="8734750" y="2141774"/>
            <a:chExt cx="3361455" cy="2573435"/>
          </a:xfrm>
        </p:grpSpPr>
        <p:grpSp>
          <p:nvGrpSpPr>
            <p:cNvPr id="28" name="Gruppieren 27">
              <a:extLst>
                <a:ext uri="{FF2B5EF4-FFF2-40B4-BE49-F238E27FC236}">
                  <a16:creationId xmlns:a16="http://schemas.microsoft.com/office/drawing/2014/main" id="{CD3876ED-274B-489B-827E-1ABD2BFB22BB}"/>
                </a:ext>
              </a:extLst>
            </p:cNvPr>
            <p:cNvGrpSpPr/>
            <p:nvPr/>
          </p:nvGrpSpPr>
          <p:grpSpPr>
            <a:xfrm>
              <a:off x="8734750" y="2141774"/>
              <a:ext cx="3361455" cy="2573435"/>
              <a:chOff x="8734750" y="2141774"/>
              <a:chExt cx="3361455" cy="2573435"/>
            </a:xfrm>
          </p:grpSpPr>
          <p:grpSp>
            <p:nvGrpSpPr>
              <p:cNvPr id="19" name="Gruppieren 18">
                <a:extLst>
                  <a:ext uri="{FF2B5EF4-FFF2-40B4-BE49-F238E27FC236}">
                    <a16:creationId xmlns:a16="http://schemas.microsoft.com/office/drawing/2014/main" id="{ADB24570-29AB-4DFD-826C-2817B718E768}"/>
                  </a:ext>
                </a:extLst>
              </p:cNvPr>
              <p:cNvGrpSpPr/>
              <p:nvPr/>
            </p:nvGrpSpPr>
            <p:grpSpPr>
              <a:xfrm>
                <a:off x="8734750" y="2141774"/>
                <a:ext cx="3361455" cy="2573435"/>
                <a:chOff x="8734750" y="2444879"/>
                <a:chExt cx="3361455" cy="2322088"/>
              </a:xfrm>
            </p:grpSpPr>
            <p:sp>
              <p:nvSpPr>
                <p:cNvPr id="261" name="Rectangle 270">
                  <a:extLst>
                    <a:ext uri="{FF2B5EF4-FFF2-40B4-BE49-F238E27FC236}">
                      <a16:creationId xmlns:a16="http://schemas.microsoft.com/office/drawing/2014/main" id="{054559F5-D97F-4BEC-AA9C-B3A1B4780A6A}"/>
                    </a:ext>
                  </a:extLst>
                </p:cNvPr>
                <p:cNvSpPr/>
                <p:nvPr/>
              </p:nvSpPr>
              <p:spPr>
                <a:xfrm>
                  <a:off x="9189465" y="3477931"/>
                  <a:ext cx="2535271" cy="1289036"/>
                </a:xfrm>
                <a:prstGeom prst="rect">
                  <a:avLst/>
                </a:prstGeom>
                <a:solidFill>
                  <a:schemeClr val="tx1">
                    <a:alpha val="43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65A0D44-9BB6-4CA8-85EA-77EB692C78D1}"/>
                    </a:ext>
                  </a:extLst>
                </p:cNvPr>
                <p:cNvSpPr/>
                <p:nvPr/>
              </p:nvSpPr>
              <p:spPr>
                <a:xfrm>
                  <a:off x="8752884" y="2444880"/>
                  <a:ext cx="3343321" cy="2010688"/>
                </a:xfrm>
                <a:custGeom>
                  <a:avLst/>
                  <a:gdLst>
                    <a:gd name="connsiteX0" fmla="*/ 14168 w 2739135"/>
                    <a:gd name="connsiteY0" fmla="*/ 0 h 1234440"/>
                    <a:gd name="connsiteX1" fmla="*/ 2121915 w 2739135"/>
                    <a:gd name="connsiteY1" fmla="*/ 0 h 1234440"/>
                    <a:gd name="connsiteX2" fmla="*/ 2739135 w 2739135"/>
                    <a:gd name="connsiteY2" fmla="*/ 617220 h 1234440"/>
                    <a:gd name="connsiteX3" fmla="*/ 2121915 w 2739135"/>
                    <a:gd name="connsiteY3" fmla="*/ 1234440 h 1234440"/>
                    <a:gd name="connsiteX4" fmla="*/ 0 w 2739135"/>
                    <a:gd name="connsiteY4" fmla="*/ 1234440 h 1234440"/>
                    <a:gd name="connsiteX5" fmla="*/ 33225 w 2739135"/>
                    <a:gd name="connsiteY5" fmla="*/ 1105226 h 1234440"/>
                    <a:gd name="connsiteX6" fmla="*/ 85197 w 2739135"/>
                    <a:gd name="connsiteY6" fmla="*/ 589671 h 1234440"/>
                    <a:gd name="connsiteX7" fmla="*/ 33225 w 2739135"/>
                    <a:gd name="connsiteY7" fmla="*/ 74116 h 1234440"/>
                    <a:gd name="connsiteX8" fmla="*/ 14168 w 2739135"/>
                    <a:gd name="connsiteY8" fmla="*/ 0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9135" h="1234440">
                      <a:moveTo>
                        <a:pt x="14168" y="0"/>
                      </a:moveTo>
                      <a:lnTo>
                        <a:pt x="2121915" y="0"/>
                      </a:lnTo>
                      <a:cubicBezTo>
                        <a:pt x="2462796" y="0"/>
                        <a:pt x="2739135" y="276339"/>
                        <a:pt x="2739135" y="617220"/>
                      </a:cubicBezTo>
                      <a:cubicBezTo>
                        <a:pt x="2739135" y="958101"/>
                        <a:pt x="2462796" y="1234440"/>
                        <a:pt x="2121915" y="1234440"/>
                      </a:cubicBezTo>
                      <a:lnTo>
                        <a:pt x="0" y="1234440"/>
                      </a:lnTo>
                      <a:lnTo>
                        <a:pt x="33225" y="1105226"/>
                      </a:lnTo>
                      <a:cubicBezTo>
                        <a:pt x="67301" y="938697"/>
                        <a:pt x="85197" y="766274"/>
                        <a:pt x="85197" y="589671"/>
                      </a:cubicBezTo>
                      <a:cubicBezTo>
                        <a:pt x="85197" y="413068"/>
                        <a:pt x="67301" y="240645"/>
                        <a:pt x="33225" y="74116"/>
                      </a:cubicBezTo>
                      <a:lnTo>
                        <a:pt x="14168" y="0"/>
                      </a:lnTo>
                      <a:close/>
                    </a:path>
                  </a:pathLst>
                </a:custGeom>
                <a:solidFill>
                  <a:srgbClr val="FF9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5A352284-33DF-443E-99B6-1EBDE81C32DF}"/>
                    </a:ext>
                  </a:extLst>
                </p:cNvPr>
                <p:cNvSpPr/>
                <p:nvPr/>
              </p:nvSpPr>
              <p:spPr>
                <a:xfrm>
                  <a:off x="8734750" y="2444879"/>
                  <a:ext cx="463999" cy="1997594"/>
                </a:xfrm>
                <a:custGeom>
                  <a:avLst/>
                  <a:gdLst>
                    <a:gd name="connsiteX0" fmla="*/ 14168 w 317425"/>
                    <a:gd name="connsiteY0" fmla="*/ 0 h 1234440"/>
                    <a:gd name="connsiteX1" fmla="*/ 255118 w 317425"/>
                    <a:gd name="connsiteY1" fmla="*/ 0 h 1234440"/>
                    <a:gd name="connsiteX2" fmla="*/ 260735 w 317425"/>
                    <a:gd name="connsiteY2" fmla="*/ 21843 h 1234440"/>
                    <a:gd name="connsiteX3" fmla="*/ 317425 w 317425"/>
                    <a:gd name="connsiteY3" fmla="*/ 584200 h 1234440"/>
                    <a:gd name="connsiteX4" fmla="*/ 260735 w 317425"/>
                    <a:gd name="connsiteY4" fmla="*/ 1146557 h 1234440"/>
                    <a:gd name="connsiteX5" fmla="*/ 238138 w 317425"/>
                    <a:gd name="connsiteY5" fmla="*/ 1234440 h 1234440"/>
                    <a:gd name="connsiteX6" fmla="*/ 0 w 317425"/>
                    <a:gd name="connsiteY6" fmla="*/ 1234440 h 1234440"/>
                    <a:gd name="connsiteX7" fmla="*/ 33225 w 317425"/>
                    <a:gd name="connsiteY7" fmla="*/ 1105226 h 1234440"/>
                    <a:gd name="connsiteX8" fmla="*/ 85197 w 317425"/>
                    <a:gd name="connsiteY8" fmla="*/ 589671 h 1234440"/>
                    <a:gd name="connsiteX9" fmla="*/ 33225 w 317425"/>
                    <a:gd name="connsiteY9" fmla="*/ 74116 h 123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425" h="1234440">
                      <a:moveTo>
                        <a:pt x="14168" y="0"/>
                      </a:moveTo>
                      <a:lnTo>
                        <a:pt x="255118" y="0"/>
                      </a:lnTo>
                      <a:lnTo>
                        <a:pt x="260735" y="21843"/>
                      </a:lnTo>
                      <a:cubicBezTo>
                        <a:pt x="297905" y="203490"/>
                        <a:pt x="317425" y="391565"/>
                        <a:pt x="317425" y="584200"/>
                      </a:cubicBezTo>
                      <a:cubicBezTo>
                        <a:pt x="317425" y="776835"/>
                        <a:pt x="297905" y="964911"/>
                        <a:pt x="260735" y="1146557"/>
                      </a:cubicBezTo>
                      <a:lnTo>
                        <a:pt x="238138" y="1234440"/>
                      </a:lnTo>
                      <a:lnTo>
                        <a:pt x="0" y="1234440"/>
                      </a:lnTo>
                      <a:lnTo>
                        <a:pt x="33225" y="1105226"/>
                      </a:lnTo>
                      <a:cubicBezTo>
                        <a:pt x="67301" y="938697"/>
                        <a:pt x="85197" y="766274"/>
                        <a:pt x="85197" y="589671"/>
                      </a:cubicBezTo>
                      <a:cubicBezTo>
                        <a:pt x="85197" y="413068"/>
                        <a:pt x="67301" y="240645"/>
                        <a:pt x="33225" y="74116"/>
                      </a:cubicBezTo>
                      <a:close/>
                    </a:path>
                  </a:pathLst>
                </a:cu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266">
                <a:extLst>
                  <a:ext uri="{FF2B5EF4-FFF2-40B4-BE49-F238E27FC236}">
                    <a16:creationId xmlns:a16="http://schemas.microsoft.com/office/drawing/2014/main" id="{DFBE724C-BFC7-48A7-9130-08297474857B}"/>
                  </a:ext>
                </a:extLst>
              </p:cNvPr>
              <p:cNvSpPr txBox="1"/>
              <p:nvPr/>
            </p:nvSpPr>
            <p:spPr>
              <a:xfrm>
                <a:off x="8955126" y="2161497"/>
                <a:ext cx="3040117" cy="830997"/>
              </a:xfrm>
              <a:prstGeom prst="rect">
                <a:avLst/>
              </a:prstGeom>
              <a:noFill/>
            </p:spPr>
            <p:txBody>
              <a:bodyPr wrap="square" rtlCol="0">
                <a:spAutoFit/>
              </a:bodyPr>
              <a:lstStyle/>
              <a:p>
                <a:pPr lvl="0" algn="ctr">
                  <a:defRPr/>
                </a:pPr>
                <a:r>
                  <a:rPr lang="de-DE" sz="2400" dirty="0">
                    <a:solidFill>
                      <a:schemeClr val="bg1"/>
                    </a:solidFill>
                    <a:effectLst>
                      <a:outerShdw blurRad="38100" dist="38100" dir="2700000" algn="tl">
                        <a:srgbClr val="000000">
                          <a:alpha val="43137"/>
                        </a:srgbClr>
                      </a:outerShdw>
                    </a:effectLst>
                    <a:latin typeface="Modern Love" panose="04090805081005020601" pitchFamily="82" charset="0"/>
                  </a:rPr>
                  <a:t>Zusatz</a:t>
                </a:r>
                <a:r>
                  <a:rPr lang="de-DE" sz="2400" dirty="0">
                    <a:solidFill>
                      <a:prstClr val="black"/>
                    </a:solidFill>
                    <a:effectLst>
                      <a:outerShdw blurRad="38100" dist="38100" dir="2700000" algn="tl">
                        <a:srgbClr val="000000">
                          <a:alpha val="43137"/>
                        </a:srgbClr>
                      </a:outerShdw>
                    </a:effectLst>
                    <a:latin typeface="Avenir Next LT Pro"/>
                  </a:rPr>
                  <a:t> </a:t>
                </a:r>
              </a:p>
              <a:p>
                <a:endParaRPr lang="en-US" sz="2400" dirty="0">
                  <a:latin typeface="Century Gothic" panose="020B0502020202020204" pitchFamily="34" charset="0"/>
                </a:endParaRPr>
              </a:p>
            </p:txBody>
          </p:sp>
        </p:grpSp>
        <p:sp>
          <p:nvSpPr>
            <p:cNvPr id="72" name="Textfeld 71">
              <a:extLst>
                <a:ext uri="{FF2B5EF4-FFF2-40B4-BE49-F238E27FC236}">
                  <a16:creationId xmlns:a16="http://schemas.microsoft.com/office/drawing/2014/main" id="{4A02256D-978B-4DE1-9B98-CFDB791BB63A}"/>
                </a:ext>
              </a:extLst>
            </p:cNvPr>
            <p:cNvSpPr txBox="1"/>
            <p:nvPr/>
          </p:nvSpPr>
          <p:spPr>
            <a:xfrm>
              <a:off x="9189465" y="2666547"/>
              <a:ext cx="2743266" cy="120032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de-DE" sz="1200" dirty="0">
                  <a:solidFill>
                    <a:prstClr val="black"/>
                  </a:solidFill>
                  <a:effectLst>
                    <a:outerShdw blurRad="38100" dist="38100" dir="2700000" algn="tl">
                      <a:srgbClr val="000000">
                        <a:alpha val="43137"/>
                      </a:srgbClr>
                    </a:outerShdw>
                  </a:effectLst>
                  <a:latin typeface="Avenir Next LT Pro"/>
                </a:rPr>
                <a:t>Platzhalter</a:t>
              </a:r>
            </a:p>
            <a:p>
              <a:pPr marR="0" lvl="0" algn="ctr" defTabSz="914400" rtl="0" eaLnBrk="1" fontAlgn="auto" latinLnBrk="0" hangingPunct="1">
                <a:lnSpc>
                  <a:spcPct val="100000"/>
                </a:lnSpc>
                <a:spcBef>
                  <a:spcPts val="0"/>
                </a:spcBef>
                <a:spcAft>
                  <a:spcPts val="0"/>
                </a:spcAft>
                <a:buClrTx/>
                <a:buSzTx/>
                <a:tabLst/>
                <a:defRPr/>
              </a:pPr>
              <a:endPar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ndParaRPr>
            </a:p>
            <a:p>
              <a:pPr marR="0" lvl="0" algn="ctr" defTabSz="914400" rtl="0" eaLnBrk="1" fontAlgn="auto" latinLnBrk="0" hangingPunct="1">
                <a:lnSpc>
                  <a:spcPct val="100000"/>
                </a:lnSpc>
                <a:spcBef>
                  <a:spcPts val="0"/>
                </a:spcBef>
                <a:spcAft>
                  <a:spcPts val="0"/>
                </a:spcAft>
                <a:buClrTx/>
                <a:buSzTx/>
                <a:tabLst/>
                <a:defRPr/>
              </a:pPr>
              <a:endParaRPr lang="de-DE" sz="1200" dirty="0">
                <a:solidFill>
                  <a:prstClr val="black"/>
                </a:solidFill>
                <a:effectLst>
                  <a:outerShdw blurRad="38100" dist="38100" dir="2700000" algn="tl">
                    <a:srgbClr val="000000">
                      <a:alpha val="43137"/>
                    </a:srgbClr>
                  </a:outerShdw>
                </a:effectLst>
                <a:latin typeface="Avenir Next LT Pro"/>
              </a:endParaRPr>
            </a:p>
            <a:p>
              <a:pPr marR="0" lvl="0" algn="ctr" defTabSz="914400" rtl="0" eaLnBrk="1" fontAlgn="auto" latinLnBrk="0" hangingPunct="1">
                <a:lnSpc>
                  <a:spcPct val="100000"/>
                </a:lnSpc>
                <a:spcBef>
                  <a:spcPts val="0"/>
                </a:spcBef>
                <a:spcAft>
                  <a:spcPts val="0"/>
                </a:spcAft>
                <a:buClrTx/>
                <a:buSzTx/>
                <a:tabLst/>
                <a:defRPr/>
              </a:pPr>
              <a:endPar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ndParaRPr>
            </a:p>
            <a:p>
              <a:pPr marR="0" lvl="0" algn="ctr" defTabSz="914400" rtl="0" eaLnBrk="1" fontAlgn="auto" latinLnBrk="0" hangingPunct="1">
                <a:lnSpc>
                  <a:spcPct val="100000"/>
                </a:lnSpc>
                <a:spcBef>
                  <a:spcPts val="0"/>
                </a:spcBef>
                <a:spcAft>
                  <a:spcPts val="0"/>
                </a:spcAft>
                <a:buClrTx/>
                <a:buSzTx/>
                <a:tabLst/>
                <a:defRPr/>
              </a:pPr>
              <a:endParaRPr lang="de-DE" sz="1200" dirty="0">
                <a:solidFill>
                  <a:prstClr val="black"/>
                </a:solidFill>
                <a:effectLst>
                  <a:outerShdw blurRad="38100" dist="38100" dir="2700000" algn="tl">
                    <a:srgbClr val="000000">
                      <a:alpha val="43137"/>
                    </a:srgbClr>
                  </a:outerShdw>
                </a:effectLst>
                <a:latin typeface="Avenir Next LT Pro"/>
              </a:endParaRPr>
            </a:p>
            <a:p>
              <a:pPr marR="0" lvl="0" algn="ctr" defTabSz="914400" rtl="0" eaLnBrk="1" fontAlgn="auto" latinLnBrk="0" hangingPunct="1">
                <a:lnSpc>
                  <a:spcPct val="100000"/>
                </a:lnSpc>
                <a:spcBef>
                  <a:spcPts val="0"/>
                </a:spcBef>
                <a:spcAft>
                  <a:spcPts val="0"/>
                </a:spcAft>
                <a:buClrTx/>
                <a:buSzTx/>
                <a:tabLst/>
                <a:defRPr/>
              </a:pPr>
              <a:endParaRPr kumimoji="0" lang="de-DE"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venir Next LT Pro"/>
              </a:endParaRPr>
            </a:p>
          </p:txBody>
        </p:sp>
      </p:grpSp>
    </p:spTree>
    <p:extLst>
      <p:ext uri="{BB962C8B-B14F-4D97-AF65-F5344CB8AC3E}">
        <p14:creationId xmlns:p14="http://schemas.microsoft.com/office/powerpoint/2010/main" val="2069036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1"/>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wipe(up)">
                                      <p:cBhvr>
                                        <p:cTn id="7" dur="5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24"/>
                                        </p:tgtEl>
                                      </p:cBhvr>
                                    </p:animEffect>
                                    <p:set>
                                      <p:cBhvr>
                                        <p:cTn id="12" dur="1" fill="hold">
                                          <p:stCondLst>
                                            <p:cond delay="499"/>
                                          </p:stCondLst>
                                        </p:cTn>
                                        <p:tgtEl>
                                          <p:spTgt spid="224"/>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seq concurrent="1" nextAc="seek">
              <p:cTn id="13" restart="whenNotActive" fill="hold" evtFilter="cancelBubble" nodeType="interactiveSeq">
                <p:stCondLst>
                  <p:cond evt="onClick" delay="0">
                    <p:tgtEl>
                      <p:spTgt spid="254"/>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25"/>
                                        </p:tgtEl>
                                        <p:attrNameLst>
                                          <p:attrName>style.visibility</p:attrName>
                                        </p:attrNameLst>
                                      </p:cBhvr>
                                      <p:to>
                                        <p:strVal val="visible"/>
                                      </p:to>
                                    </p:set>
                                    <p:animEffect transition="in" filter="wipe(left)">
                                      <p:cBhvr>
                                        <p:cTn id="18" dur="500"/>
                                        <p:tgtEl>
                                          <p:spTgt spid="2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nodeType="clickEffect">
                                  <p:stCondLst>
                                    <p:cond delay="0"/>
                                  </p:stCondLst>
                                  <p:childTnLst>
                                    <p:animEffect transition="out" filter="wipe(right)">
                                      <p:cBhvr>
                                        <p:cTn id="22" dur="500"/>
                                        <p:tgtEl>
                                          <p:spTgt spid="225"/>
                                        </p:tgtEl>
                                      </p:cBhvr>
                                    </p:animEffect>
                                    <p:set>
                                      <p:cBhvr>
                                        <p:cTn id="23" dur="1" fill="hold">
                                          <p:stCondLst>
                                            <p:cond delay="499"/>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24" restart="whenNotActive" fill="hold" evtFilter="cancelBubble" nodeType="interactiveSeq">
                <p:stCondLst>
                  <p:cond evt="onClick" delay="0">
                    <p:tgtEl>
                      <p:spTgt spid="256"/>
                    </p:tgtEl>
                  </p:cond>
                </p:stCondLst>
                <p:endSync evt="end" delay="0">
                  <p:rtn val="all"/>
                </p:endSync>
                <p:childTnLst>
                  <p:par>
                    <p:cTn id="25" fill="hold">
                      <p:stCondLst>
                        <p:cond delay="0"/>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6"/>
                                        </p:tgtEl>
                                        <p:attrNameLst>
                                          <p:attrName>style.visibility</p:attrName>
                                        </p:attrNameLst>
                                      </p:cBhvr>
                                      <p:to>
                                        <p:strVal val="visible"/>
                                      </p:to>
                                    </p:set>
                                    <p:animEffect transition="in" filter="wipe(down)">
                                      <p:cBhvr>
                                        <p:cTn id="29" dur="500"/>
                                        <p:tgtEl>
                                          <p:spTgt spid="2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1" fill="hold" nodeType="clickEffect">
                                  <p:stCondLst>
                                    <p:cond delay="0"/>
                                  </p:stCondLst>
                                  <p:childTnLst>
                                    <p:animEffect transition="out" filter="wipe(up)">
                                      <p:cBhvr>
                                        <p:cTn id="33" dur="500"/>
                                        <p:tgtEl>
                                          <p:spTgt spid="226"/>
                                        </p:tgtEl>
                                      </p:cBhvr>
                                    </p:animEffect>
                                    <p:set>
                                      <p:cBhvr>
                                        <p:cTn id="34" dur="1" fill="hold">
                                          <p:stCondLst>
                                            <p:cond delay="499"/>
                                          </p:stCondLst>
                                        </p:cTn>
                                        <p:tgtEl>
                                          <p:spTgt spid="226"/>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35" restart="whenNotActive" fill="hold" evtFilter="cancelBubble" nodeType="interactiveSeq">
                <p:stCondLst>
                  <p:cond evt="onClick" delay="0">
                    <p:tgtEl>
                      <p:spTgt spid="252"/>
                    </p:tgtEl>
                  </p:cond>
                </p:stCondLst>
                <p:endSync evt="end" delay="0">
                  <p:rtn val="all"/>
                </p:endSync>
                <p:childTnLst>
                  <p:par>
                    <p:cTn id="36" fill="hold">
                      <p:stCondLst>
                        <p:cond delay="0"/>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27"/>
                                        </p:tgtEl>
                                        <p:attrNameLst>
                                          <p:attrName>style.visibility</p:attrName>
                                        </p:attrNameLst>
                                      </p:cBhvr>
                                      <p:to>
                                        <p:strVal val="visible"/>
                                      </p:to>
                                    </p:set>
                                    <p:animEffect transition="in" filter="wipe(up)">
                                      <p:cBhvr>
                                        <p:cTn id="40" dur="500"/>
                                        <p:tgtEl>
                                          <p:spTgt spid="2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nodeType="clickEffect">
                                  <p:stCondLst>
                                    <p:cond delay="0"/>
                                  </p:stCondLst>
                                  <p:childTnLst>
                                    <p:animEffect transition="out" filter="wipe(down)">
                                      <p:cBhvr>
                                        <p:cTn id="44" dur="500"/>
                                        <p:tgtEl>
                                          <p:spTgt spid="227"/>
                                        </p:tgtEl>
                                      </p:cBhvr>
                                    </p:animEffect>
                                    <p:set>
                                      <p:cBhvr>
                                        <p:cTn id="45" dur="1" fill="hold">
                                          <p:stCondLst>
                                            <p:cond delay="499"/>
                                          </p:stCondLst>
                                        </p:cTn>
                                        <p:tgtEl>
                                          <p:spTgt spid="227"/>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46" restart="whenNotActive" fill="hold" evtFilter="cancelBubble" nodeType="interactiveSeq">
                <p:stCondLst>
                  <p:cond evt="onClick" delay="0">
                    <p:tgtEl>
                      <p:spTgt spid="253"/>
                    </p:tgtEl>
                  </p:cond>
                </p:stCondLst>
                <p:endSync evt="end" delay="0">
                  <p:rtn val="all"/>
                </p:endSync>
                <p:childTnLst>
                  <p:par>
                    <p:cTn id="47" fill="hold">
                      <p:stCondLst>
                        <p:cond delay="0"/>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29"/>
                                        </p:tgtEl>
                                        <p:attrNameLst>
                                          <p:attrName>style.visibility</p:attrName>
                                        </p:attrNameLst>
                                      </p:cBhvr>
                                      <p:to>
                                        <p:strVal val="visible"/>
                                      </p:to>
                                    </p:set>
                                    <p:animEffect transition="in" filter="wipe(right)">
                                      <p:cBhvr>
                                        <p:cTn id="51" dur="500"/>
                                        <p:tgtEl>
                                          <p:spTgt spid="2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nodeType="clickEffect">
                                  <p:stCondLst>
                                    <p:cond delay="0"/>
                                  </p:stCondLst>
                                  <p:childTnLst>
                                    <p:animEffect transition="out" filter="wipe(left)">
                                      <p:cBhvr>
                                        <p:cTn id="55" dur="500"/>
                                        <p:tgtEl>
                                          <p:spTgt spid="229"/>
                                        </p:tgtEl>
                                      </p:cBhvr>
                                    </p:animEffect>
                                    <p:set>
                                      <p:cBhvr>
                                        <p:cTn id="56" dur="1" fill="hold">
                                          <p:stCondLst>
                                            <p:cond delay="499"/>
                                          </p:stCondLst>
                                        </p:cTn>
                                        <p:tgtEl>
                                          <p:spTgt spid="229"/>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57" restart="whenNotActive" fill="hold" evtFilter="cancelBubble" nodeType="interactiveSeq">
                <p:stCondLst>
                  <p:cond evt="onClick" delay="0">
                    <p:tgtEl>
                      <p:spTgt spid="255"/>
                    </p:tgtEl>
                  </p:cond>
                </p:stCondLst>
                <p:endSync evt="end" delay="0">
                  <p:rtn val="all"/>
                </p:endSync>
                <p:childTnLst>
                  <p:par>
                    <p:cTn id="58" fill="hold">
                      <p:stCondLst>
                        <p:cond delay="0"/>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28"/>
                                        </p:tgtEl>
                                        <p:attrNameLst>
                                          <p:attrName>style.visibility</p:attrName>
                                        </p:attrNameLst>
                                      </p:cBhvr>
                                      <p:to>
                                        <p:strVal val="visible"/>
                                      </p:to>
                                    </p:set>
                                    <p:animEffect transition="in" filter="wipe(down)">
                                      <p:cBhvr>
                                        <p:cTn id="62" dur="500"/>
                                        <p:tgtEl>
                                          <p:spTgt spid="2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nodeType="clickEffect">
                                  <p:stCondLst>
                                    <p:cond delay="0"/>
                                  </p:stCondLst>
                                  <p:childTnLst>
                                    <p:animEffect transition="out" filter="wipe(up)">
                                      <p:cBhvr>
                                        <p:cTn id="66" dur="500"/>
                                        <p:tgtEl>
                                          <p:spTgt spid="228"/>
                                        </p:tgtEl>
                                      </p:cBhvr>
                                    </p:animEffect>
                                    <p:set>
                                      <p:cBhvr>
                                        <p:cTn id="67" dur="1" fill="hold">
                                          <p:stCondLst>
                                            <p:cond delay="499"/>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Breitbild</PresentationFormat>
  <Paragraphs>22</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Arial</vt:lpstr>
      <vt:lpstr>Avenir Next LT Pro</vt:lpstr>
      <vt:lpstr>Calibri</vt:lpstr>
      <vt:lpstr>Calibri Light</vt:lpstr>
      <vt:lpstr>Century Gothic</vt:lpstr>
      <vt:lpstr>Modern Love</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Tobias Krah</dc:creator>
  <cp:lastModifiedBy>Tobias Krah</cp:lastModifiedBy>
  <cp:revision>1</cp:revision>
  <dcterms:created xsi:type="dcterms:W3CDTF">2021-01-22T09:47:50Z</dcterms:created>
  <dcterms:modified xsi:type="dcterms:W3CDTF">2021-01-22T09:48:09Z</dcterms:modified>
</cp:coreProperties>
</file>